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157" name="Shape 15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98" name="Shape 29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12" name="Shape 31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30" name="Shape 33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55" name="Shape 3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68" name="Shape 36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387" name="Shape 38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03" name="Shape 40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19" name="Shape 41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35" name="Shape 43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51" name="Shape 45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170" name="Shape 17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467" name="Shape 46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13" name="Shape 5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Shape 55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55" name="Shape 5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72" name="Shape 57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Shape 59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592" name="Shape 59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Shape 61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15" name="Shape 61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28" name="Shape 62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64" name="Shape 66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Shape 67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80" name="Shape 68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Shape 69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694" name="Shape 69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200" name="Shape 2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09" name="Shape 70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Shape 72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27" name="Shape 72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Shape 74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49" name="Shape 74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Shape 76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765" name="Shape 76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789" name="Shape 78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Shape 80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06" name="Shape 80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807" name="Shape 80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216" name="Shape 21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34" name="Shape 2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47" name="Shape 24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59" name="Shape 25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a:spcBef>
                <a:spcPts val="0"/>
              </a:spcBef>
              <a:spcAft>
                <a:spcPts val="0"/>
              </a:spcAft>
              <a:buNone/>
            </a:pPr>
            <a:r>
              <a:t/>
            </a:r>
            <a:endParaRPr/>
          </a:p>
        </p:txBody>
      </p:sp>
      <p:sp>
        <p:nvSpPr>
          <p:cNvPr id="271" name="Shape 27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69850" lvl="0" marL="0" rtl="0">
              <a:spcBef>
                <a:spcPts val="0"/>
              </a:spcBef>
              <a:spcAft>
                <a:spcPts val="0"/>
              </a:spcAft>
              <a:buNone/>
            </a:pPr>
            <a:r>
              <a:t/>
            </a:r>
            <a:endParaRPr/>
          </a:p>
        </p:txBody>
      </p:sp>
      <p:sp>
        <p:nvSpPr>
          <p:cNvPr id="283" name="Shape 28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제목 슬라이드">
    <p:spTree>
      <p:nvGrpSpPr>
        <p:cNvPr id="11" name="Shape 11"/>
        <p:cNvGrpSpPr/>
        <p:nvPr/>
      </p:nvGrpSpPr>
      <p:grpSpPr>
        <a:xfrm>
          <a:off x="0" y="0"/>
          <a:ext cx="0" cy="0"/>
          <a:chOff x="0" y="0"/>
          <a:chExt cx="0" cy="0"/>
        </a:xfrm>
      </p:grpSpPr>
      <p:sp>
        <p:nvSpPr>
          <p:cNvPr id="12" name="Shape 12"/>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3" name="Shape 13"/>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indent="0" lvl="1" marL="457200"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indent="0" lvl="2" marL="914400"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0" lvl="3" marL="1371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indent="0" lvl="4" marL="18288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14" name="Shape 14"/>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 name="Shape 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제목 및 세로 텍스트">
    <p:spTree>
      <p:nvGrpSpPr>
        <p:cNvPr id="68" name="Shape 68"/>
        <p:cNvGrpSpPr/>
        <p:nvPr/>
      </p:nvGrpSpPr>
      <p:grpSpPr>
        <a:xfrm>
          <a:off x="0" y="0"/>
          <a:ext cx="0" cy="0"/>
          <a:chOff x="0" y="0"/>
          <a:chExt cx="0" cy="0"/>
        </a:xfrm>
      </p:grpSpPr>
      <p:sp>
        <p:nvSpPr>
          <p:cNvPr id="69" name="Shape 69"/>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70" name="Shape 70"/>
          <p:cNvSpPr txBox="1"/>
          <p:nvPr>
            <p:ph idx="1" type="body"/>
          </p:nvPr>
        </p:nvSpPr>
        <p:spPr>
          <a:xfrm rot="5400000">
            <a:off x="2309018" y="-251619"/>
            <a:ext cx="4525963"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1" name="Shape 7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2" name="Shape 7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3" name="Shape 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세로 제목 및 텍스트">
    <p:spTree>
      <p:nvGrpSpPr>
        <p:cNvPr id="74" name="Shape 74"/>
        <p:cNvGrpSpPr/>
        <p:nvPr/>
      </p:nvGrpSpPr>
      <p:grpSpPr>
        <a:xfrm>
          <a:off x="0" y="0"/>
          <a:ext cx="0" cy="0"/>
          <a:chOff x="0" y="0"/>
          <a:chExt cx="0" cy="0"/>
        </a:xfrm>
      </p:grpSpPr>
      <p:sp>
        <p:nvSpPr>
          <p:cNvPr id="75" name="Shape 75"/>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76" name="Shape 76"/>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7" name="Shape 77"/>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8" name="Shape 78"/>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9" name="Shape 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제목 및 내용">
    <p:spTree>
      <p:nvGrpSpPr>
        <p:cNvPr id="86" name="Shape 86"/>
        <p:cNvGrpSpPr/>
        <p:nvPr/>
      </p:nvGrpSpPr>
      <p:grpSpPr>
        <a:xfrm>
          <a:off x="0" y="0"/>
          <a:ext cx="0" cy="0"/>
          <a:chOff x="0" y="0"/>
          <a:chExt cx="0" cy="0"/>
        </a:xfrm>
      </p:grpSpPr>
      <p:sp>
        <p:nvSpPr>
          <p:cNvPr id="87" name="Shape 8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8" name="Shape 88"/>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9" name="Shape 8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Shape 9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제목 슬라이드">
    <p:spTree>
      <p:nvGrpSpPr>
        <p:cNvPr id="92" name="Shape 92"/>
        <p:cNvGrpSpPr/>
        <p:nvPr/>
      </p:nvGrpSpPr>
      <p:grpSpPr>
        <a:xfrm>
          <a:off x="0" y="0"/>
          <a:ext cx="0" cy="0"/>
          <a:chOff x="0" y="0"/>
          <a:chExt cx="0" cy="0"/>
        </a:xfrm>
      </p:grpSpPr>
      <p:sp>
        <p:nvSpPr>
          <p:cNvPr id="93" name="Shape 93"/>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94" name="Shape 94"/>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Arial"/>
                <a:ea typeface="Arial"/>
                <a:cs typeface="Arial"/>
                <a:sym typeface="Arial"/>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95" name="Shape 9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Shape 9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구역 머리글">
    <p:spTree>
      <p:nvGrpSpPr>
        <p:cNvPr id="98" name="Shape 98"/>
        <p:cNvGrpSpPr/>
        <p:nvPr/>
      </p:nvGrpSpPr>
      <p:grpSpPr>
        <a:xfrm>
          <a:off x="0" y="0"/>
          <a:ext cx="0" cy="0"/>
          <a:chOff x="0" y="0"/>
          <a:chExt cx="0" cy="0"/>
        </a:xfrm>
      </p:grpSpPr>
      <p:sp>
        <p:nvSpPr>
          <p:cNvPr id="99" name="Shape 99"/>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0" name="Shape 100"/>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101" name="Shape 10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2" name="Shape 10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 name="Shape 10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콘텐츠 2개">
    <p:spTree>
      <p:nvGrpSpPr>
        <p:cNvPr id="104" name="Shape 104"/>
        <p:cNvGrpSpPr/>
        <p:nvPr/>
      </p:nvGrpSpPr>
      <p:grpSpPr>
        <a:xfrm>
          <a:off x="0" y="0"/>
          <a:ext cx="0" cy="0"/>
          <a:chOff x="0" y="0"/>
          <a:chExt cx="0" cy="0"/>
        </a:xfrm>
      </p:grpSpPr>
      <p:sp>
        <p:nvSpPr>
          <p:cNvPr id="105" name="Shape 105"/>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6" name="Shape 106"/>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Shape 107"/>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Shape 10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Shape 10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0" name="Shape 11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비교">
    <p:spTree>
      <p:nvGrpSpPr>
        <p:cNvPr id="111" name="Shape 111"/>
        <p:cNvGrpSpPr/>
        <p:nvPr/>
      </p:nvGrpSpPr>
      <p:grpSpPr>
        <a:xfrm>
          <a:off x="0" y="0"/>
          <a:ext cx="0" cy="0"/>
          <a:chOff x="0" y="0"/>
          <a:chExt cx="0" cy="0"/>
        </a:xfrm>
      </p:grpSpPr>
      <p:sp>
        <p:nvSpPr>
          <p:cNvPr id="112" name="Shape 112"/>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3" name="Shape 113"/>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14" name="Shape 114"/>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15" name="Shape 115"/>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16" name="Shape 11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17" name="Shape 11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Shape 11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9" name="Shape 119"/>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제목만">
    <p:spTree>
      <p:nvGrpSpPr>
        <p:cNvPr id="120" name="Shape 120"/>
        <p:cNvGrpSpPr/>
        <p:nvPr/>
      </p:nvGrpSpPr>
      <p:grpSpPr>
        <a:xfrm>
          <a:off x="0" y="0"/>
          <a:ext cx="0" cy="0"/>
          <a:chOff x="0" y="0"/>
          <a:chExt cx="0" cy="0"/>
        </a:xfrm>
      </p:grpSpPr>
      <p:sp>
        <p:nvSpPr>
          <p:cNvPr id="121" name="Shape 12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2" name="Shape 12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Shape 12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빈 화면">
    <p:spTree>
      <p:nvGrpSpPr>
        <p:cNvPr id="125" name="Shape 125"/>
        <p:cNvGrpSpPr/>
        <p:nvPr/>
      </p:nvGrpSpPr>
      <p:grpSpPr>
        <a:xfrm>
          <a:off x="0" y="0"/>
          <a:ext cx="0" cy="0"/>
          <a:chOff x="0" y="0"/>
          <a:chExt cx="0" cy="0"/>
        </a:xfrm>
      </p:grpSpPr>
      <p:sp>
        <p:nvSpPr>
          <p:cNvPr id="126" name="Shape 12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 name="Shape 12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캡션 있는 콘텐츠">
    <p:spTree>
      <p:nvGrpSpPr>
        <p:cNvPr id="129" name="Shape 129"/>
        <p:cNvGrpSpPr/>
        <p:nvPr/>
      </p:nvGrpSpPr>
      <p:grpSpPr>
        <a:xfrm>
          <a:off x="0" y="0"/>
          <a:ext cx="0" cy="0"/>
          <a:chOff x="0" y="0"/>
          <a:chExt cx="0" cy="0"/>
        </a:xfrm>
      </p:grpSpPr>
      <p:sp>
        <p:nvSpPr>
          <p:cNvPr id="130" name="Shape 130"/>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1" name="Shape 131"/>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2" name="Shape 132"/>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133" name="Shape 13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4" name="Shape 13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Shape 13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제목 및 내용">
    <p:spTree>
      <p:nvGrpSpPr>
        <p:cNvPr id="17" name="Shape 17"/>
        <p:cNvGrpSpPr/>
        <p:nvPr/>
      </p:nvGrpSpPr>
      <p:grpSpPr>
        <a:xfrm>
          <a:off x="0" y="0"/>
          <a:ext cx="0" cy="0"/>
          <a:chOff x="0" y="0"/>
          <a:chExt cx="0" cy="0"/>
        </a:xfrm>
      </p:grpSpPr>
      <p:sp>
        <p:nvSpPr>
          <p:cNvPr id="18" name="Shape 18"/>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9" name="Shape 19"/>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 name="Shape 20"/>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 name="Shape 21"/>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2" name="Shape 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캡션 있는 그림">
    <p:spTree>
      <p:nvGrpSpPr>
        <p:cNvPr id="136" name="Shape 136"/>
        <p:cNvGrpSpPr/>
        <p:nvPr/>
      </p:nvGrpSpPr>
      <p:grpSpPr>
        <a:xfrm>
          <a:off x="0" y="0"/>
          <a:ext cx="0" cy="0"/>
          <a:chOff x="0" y="0"/>
          <a:chExt cx="0" cy="0"/>
        </a:xfrm>
      </p:grpSpPr>
      <p:sp>
        <p:nvSpPr>
          <p:cNvPr id="137" name="Shape 137"/>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8" name="Shape 138"/>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39" name="Shape 139"/>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140" name="Shape 14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1" name="Shape 14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Shape 14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제목 및 세로 텍스트">
    <p:spTree>
      <p:nvGrpSpPr>
        <p:cNvPr id="143" name="Shape 143"/>
        <p:cNvGrpSpPr/>
        <p:nvPr/>
      </p:nvGrpSpPr>
      <p:grpSpPr>
        <a:xfrm>
          <a:off x="0" y="0"/>
          <a:ext cx="0" cy="0"/>
          <a:chOff x="0" y="0"/>
          <a:chExt cx="0" cy="0"/>
        </a:xfrm>
      </p:grpSpPr>
      <p:sp>
        <p:nvSpPr>
          <p:cNvPr id="144" name="Shape 144"/>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5" name="Shape 145"/>
          <p:cNvSpPr txBox="1"/>
          <p:nvPr>
            <p:ph idx="1" type="body"/>
          </p:nvPr>
        </p:nvSpPr>
        <p:spPr>
          <a:xfrm rot="5400000">
            <a:off x="2308950" y="-251550"/>
            <a:ext cx="4526100" cy="82296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6" name="Shape 14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7" name="Shape 14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8" name="Shape 14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세로 제목 및 텍스트">
    <p:spTree>
      <p:nvGrpSpPr>
        <p:cNvPr id="149" name="Shape 149"/>
        <p:cNvGrpSpPr/>
        <p:nvPr/>
      </p:nvGrpSpPr>
      <p:grpSpPr>
        <a:xfrm>
          <a:off x="0" y="0"/>
          <a:ext cx="0" cy="0"/>
          <a:chOff x="0" y="0"/>
          <a:chExt cx="0" cy="0"/>
        </a:xfrm>
      </p:grpSpPr>
      <p:sp>
        <p:nvSpPr>
          <p:cNvPr id="150" name="Shape 150"/>
          <p:cNvSpPr txBox="1"/>
          <p:nvPr>
            <p:ph type="title"/>
          </p:nvPr>
        </p:nvSpPr>
        <p:spPr>
          <a:xfrm rot="5400000">
            <a:off x="4732350" y="2171688"/>
            <a:ext cx="5851500" cy="20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1" name="Shape 151"/>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2" name="Shape 15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3" name="Shape 15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4" name="Shape 15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구역 머리글">
    <p:spTree>
      <p:nvGrpSpPr>
        <p:cNvPr id="23" name="Shape 23"/>
        <p:cNvGrpSpPr/>
        <p:nvPr/>
      </p:nvGrpSpPr>
      <p:grpSpPr>
        <a:xfrm>
          <a:off x="0" y="0"/>
          <a:ext cx="0" cy="0"/>
          <a:chOff x="0" y="0"/>
          <a:chExt cx="0" cy="0"/>
        </a:xfrm>
      </p:grpSpPr>
      <p:sp>
        <p:nvSpPr>
          <p:cNvPr id="24" name="Shape 24"/>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25" name="Shape 25"/>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26" name="Shape 26"/>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 name="Shape 27"/>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8" name="Shape 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콘텐츠 2개">
    <p:spTree>
      <p:nvGrpSpPr>
        <p:cNvPr id="29" name="Shape 29"/>
        <p:cNvGrpSpPr/>
        <p:nvPr/>
      </p:nvGrpSpPr>
      <p:grpSpPr>
        <a:xfrm>
          <a:off x="0" y="0"/>
          <a:ext cx="0" cy="0"/>
          <a:chOff x="0" y="0"/>
          <a:chExt cx="0" cy="0"/>
        </a:xfrm>
      </p:grpSpPr>
      <p:sp>
        <p:nvSpPr>
          <p:cNvPr id="30" name="Shape 30"/>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31" name="Shape 31"/>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 name="Shape 32"/>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 name="Shape 33"/>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4" name="Shape 34"/>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5" name="Shape 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비교">
    <p:spTree>
      <p:nvGrpSpPr>
        <p:cNvPr id="36" name="Shape 36"/>
        <p:cNvGrpSpPr/>
        <p:nvPr/>
      </p:nvGrpSpPr>
      <p:grpSpPr>
        <a:xfrm>
          <a:off x="0" y="0"/>
          <a:ext cx="0" cy="0"/>
          <a:chOff x="0" y="0"/>
          <a:chExt cx="0" cy="0"/>
        </a:xfrm>
      </p:grpSpPr>
      <p:sp>
        <p:nvSpPr>
          <p:cNvPr id="37" name="Shape 3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38" name="Shape 38"/>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9" name="Shape 39"/>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0" name="Shape 40"/>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1" name="Shape 41"/>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2" name="Shape 4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3" name="Shape 4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제목만">
    <p:spTree>
      <p:nvGrpSpPr>
        <p:cNvPr id="45" name="Shape 45"/>
        <p:cNvGrpSpPr/>
        <p:nvPr/>
      </p:nvGrpSpPr>
      <p:grpSpPr>
        <a:xfrm>
          <a:off x="0" y="0"/>
          <a:ext cx="0" cy="0"/>
          <a:chOff x="0" y="0"/>
          <a:chExt cx="0" cy="0"/>
        </a:xfrm>
      </p:grpSpPr>
      <p:sp>
        <p:nvSpPr>
          <p:cNvPr id="46" name="Shape 4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47" name="Shape 47"/>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8" name="Shape 48"/>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9" name="Shape 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빈 화면">
    <p:spTree>
      <p:nvGrpSpPr>
        <p:cNvPr id="50" name="Shape 50"/>
        <p:cNvGrpSpPr/>
        <p:nvPr/>
      </p:nvGrpSpPr>
      <p:grpSpPr>
        <a:xfrm>
          <a:off x="0" y="0"/>
          <a:ext cx="0" cy="0"/>
          <a:chOff x="0" y="0"/>
          <a:chExt cx="0" cy="0"/>
        </a:xfrm>
      </p:grpSpPr>
      <p:sp>
        <p:nvSpPr>
          <p:cNvPr id="51" name="Shape 5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2" name="Shape 5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캡션 있는 콘텐츠">
    <p:spTree>
      <p:nvGrpSpPr>
        <p:cNvPr id="54" name="Shape 54"/>
        <p:cNvGrpSpPr/>
        <p:nvPr/>
      </p:nvGrpSpPr>
      <p:grpSpPr>
        <a:xfrm>
          <a:off x="0" y="0"/>
          <a:ext cx="0" cy="0"/>
          <a:chOff x="0" y="0"/>
          <a:chExt cx="0" cy="0"/>
        </a:xfrm>
      </p:grpSpPr>
      <p:sp>
        <p:nvSpPr>
          <p:cNvPr id="55" name="Shape 55"/>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56" name="Shape 56"/>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 name="Shape 57"/>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58" name="Shape 5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0" name="Shape 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캡션 있는 그림">
    <p:spTree>
      <p:nvGrpSpPr>
        <p:cNvPr id="61" name="Shape 61"/>
        <p:cNvGrpSpPr/>
        <p:nvPr/>
      </p:nvGrpSpPr>
      <p:grpSpPr>
        <a:xfrm>
          <a:off x="0" y="0"/>
          <a:ext cx="0" cy="0"/>
          <a:chOff x="0" y="0"/>
          <a:chExt cx="0" cy="0"/>
        </a:xfrm>
      </p:grpSpPr>
      <p:sp>
        <p:nvSpPr>
          <p:cNvPr id="62" name="Shape 62"/>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63" name="Shape 63"/>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Shape 64"/>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65" name="Shape 65"/>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7" name="Shape 7"/>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Shape 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Shape 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Shape 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Arial"/>
              <a:buNone/>
            </a:pPr>
            <a:fld id="{00000000-1234-1234-1234-123412341234}" type="slidenum">
              <a:rPr b="0" i="0" lang="en-US" sz="1200" u="none" cap="none" strike="noStrike">
                <a:solidFill>
                  <a:srgbClr val="888888"/>
                </a:solidFill>
                <a:latin typeface="Arial"/>
                <a:ea typeface="Arial"/>
                <a:cs typeface="Arial"/>
                <a:sym typeface="Arial"/>
              </a:rPr>
              <a:t>‹#›</a:t>
            </a:fld>
            <a:endParaRPr b="0" i="0" sz="1200" u="none" cap="none" strike="noStrike">
              <a:solidFill>
                <a:srgbClr val="888888"/>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2" name="Shape 82"/>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3" name="Shape 8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nvSpPr>
        <p:spPr>
          <a:xfrm>
            <a:off x="7092280" y="6490544"/>
            <a:ext cx="1928700" cy="250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850" u="none" cap="none" strike="noStrike">
                <a:solidFill>
                  <a:srgbClr val="7F7F7F"/>
                </a:solidFill>
                <a:latin typeface="Arial"/>
                <a:ea typeface="Arial"/>
                <a:cs typeface="Arial"/>
                <a:sym typeface="Arial"/>
              </a:rPr>
              <a:t>‹#›</a:t>
            </a:fld>
            <a:endParaRPr b="0" i="0" sz="800" u="none" cap="none" strike="noStrike">
              <a:solidFill>
                <a:srgbClr val="7F7F7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14.jp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4.jp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jp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p:nvPr/>
        </p:nvSpPr>
        <p:spPr>
          <a:xfrm>
            <a:off x="0" y="0"/>
            <a:ext cx="9144000" cy="6858000"/>
          </a:xfrm>
          <a:prstGeom prst="rect">
            <a:avLst/>
          </a:prstGeom>
          <a:solidFill>
            <a:srgbClr val="8E53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Shape 160"/>
          <p:cNvSpPr txBox="1"/>
          <p:nvPr/>
        </p:nvSpPr>
        <p:spPr>
          <a:xfrm>
            <a:off x="2987824" y="2558514"/>
            <a:ext cx="3096300" cy="76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4400">
                <a:solidFill>
                  <a:schemeClr val="lt1"/>
                </a:solidFill>
              </a:rPr>
              <a:t>Fairy Tale</a:t>
            </a:r>
            <a:endParaRPr sz="4400">
              <a:solidFill>
                <a:schemeClr val="lt1"/>
              </a:solidFill>
            </a:endParaRPr>
          </a:p>
          <a:p>
            <a:pPr indent="0" lvl="0" marL="0" marR="0" rtl="0" algn="ctr">
              <a:spcBef>
                <a:spcPts val="0"/>
              </a:spcBef>
              <a:spcAft>
                <a:spcPts val="0"/>
              </a:spcAft>
              <a:buNone/>
            </a:pPr>
            <a:r>
              <a:t/>
            </a:r>
            <a:endParaRPr sz="4400">
              <a:solidFill>
                <a:schemeClr val="lt1"/>
              </a:solidFill>
            </a:endParaRPr>
          </a:p>
        </p:txBody>
      </p:sp>
      <p:sp>
        <p:nvSpPr>
          <p:cNvPr id="161" name="Shape 161"/>
          <p:cNvSpPr txBox="1"/>
          <p:nvPr/>
        </p:nvSpPr>
        <p:spPr>
          <a:xfrm>
            <a:off x="3275848" y="3818189"/>
            <a:ext cx="25923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rPr>
              <a:t>2013156019 민웅기</a:t>
            </a:r>
            <a:endParaRPr sz="1200">
              <a:solidFill>
                <a:schemeClr val="lt1"/>
              </a:solidFill>
            </a:endParaRPr>
          </a:p>
          <a:p>
            <a:pPr indent="0" lvl="0" marL="0" marR="0" rtl="0" algn="ctr">
              <a:spcBef>
                <a:spcPts val="0"/>
              </a:spcBef>
              <a:spcAft>
                <a:spcPts val="0"/>
              </a:spcAft>
              <a:buNone/>
            </a:pPr>
            <a:r>
              <a:rPr lang="en-US" sz="1200">
                <a:solidFill>
                  <a:schemeClr val="lt1"/>
                </a:solidFill>
              </a:rPr>
              <a:t>2013156049 홍승준</a:t>
            </a:r>
            <a:endParaRPr sz="1200">
              <a:solidFill>
                <a:schemeClr val="lt1"/>
              </a:solidFill>
            </a:endParaRPr>
          </a:p>
          <a:p>
            <a:pPr indent="0" lvl="0" marL="0" marR="0" rtl="0" algn="ctr">
              <a:spcBef>
                <a:spcPts val="0"/>
              </a:spcBef>
              <a:spcAft>
                <a:spcPts val="0"/>
              </a:spcAft>
              <a:buNone/>
            </a:pPr>
            <a:r>
              <a:t/>
            </a:r>
            <a:endParaRPr sz="1200">
              <a:solidFill>
                <a:schemeClr val="lt1"/>
              </a:solidFill>
            </a:endParaRPr>
          </a:p>
        </p:txBody>
      </p:sp>
      <p:grpSp>
        <p:nvGrpSpPr>
          <p:cNvPr id="162" name="Shape 162"/>
          <p:cNvGrpSpPr/>
          <p:nvPr/>
        </p:nvGrpSpPr>
        <p:grpSpPr>
          <a:xfrm>
            <a:off x="179512" y="188640"/>
            <a:ext cx="8856900" cy="72008"/>
            <a:chOff x="179512" y="188640"/>
            <a:chExt cx="8856900" cy="72008"/>
          </a:xfrm>
        </p:grpSpPr>
        <p:cxnSp>
          <p:nvCxnSpPr>
            <p:cNvPr id="163" name="Shape 163"/>
            <p:cNvCxnSpPr/>
            <p:nvPr/>
          </p:nvCxnSpPr>
          <p:spPr>
            <a:xfrm>
              <a:off x="179512" y="18864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164" name="Shape 164"/>
            <p:cNvCxnSpPr/>
            <p:nvPr/>
          </p:nvCxnSpPr>
          <p:spPr>
            <a:xfrm>
              <a:off x="179512" y="260648"/>
              <a:ext cx="8856900" cy="0"/>
            </a:xfrm>
            <a:prstGeom prst="straightConnector1">
              <a:avLst/>
            </a:prstGeom>
            <a:noFill/>
            <a:ln cap="flat" cmpd="sng" w="38100">
              <a:solidFill>
                <a:schemeClr val="lt1"/>
              </a:solidFill>
              <a:prstDash val="solid"/>
              <a:round/>
              <a:headEnd len="med" w="med" type="none"/>
              <a:tailEnd len="med" w="med" type="none"/>
            </a:ln>
          </p:spPr>
        </p:cxnSp>
      </p:grpSp>
      <p:grpSp>
        <p:nvGrpSpPr>
          <p:cNvPr id="165" name="Shape 165"/>
          <p:cNvGrpSpPr/>
          <p:nvPr/>
        </p:nvGrpSpPr>
        <p:grpSpPr>
          <a:xfrm>
            <a:off x="179512" y="6597352"/>
            <a:ext cx="8856900" cy="72008"/>
            <a:chOff x="179512" y="6597352"/>
            <a:chExt cx="8856900" cy="72008"/>
          </a:xfrm>
        </p:grpSpPr>
        <p:cxnSp>
          <p:nvCxnSpPr>
            <p:cNvPr id="166" name="Shape 166"/>
            <p:cNvCxnSpPr/>
            <p:nvPr/>
          </p:nvCxnSpPr>
          <p:spPr>
            <a:xfrm>
              <a:off x="179512" y="666936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167" name="Shape 167"/>
            <p:cNvCxnSpPr/>
            <p:nvPr/>
          </p:nvCxnSpPr>
          <p:spPr>
            <a:xfrm>
              <a:off x="179512" y="6597352"/>
              <a:ext cx="8856900" cy="0"/>
            </a:xfrm>
            <a:prstGeom prst="straightConnector1">
              <a:avLst/>
            </a:prstGeom>
            <a:noFill/>
            <a:ln cap="flat" cmpd="sng" w="38100">
              <a:solidFill>
                <a:schemeClr val="lt1"/>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01" name="Shape 301"/>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배경 및 몬스터 컨셉</a:t>
            </a:r>
            <a:endParaRPr/>
          </a:p>
        </p:txBody>
      </p:sp>
      <p:cxnSp>
        <p:nvCxnSpPr>
          <p:cNvPr id="302" name="Shape 302"/>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03" name="Shape 303"/>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04" name="Shape 304"/>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05" name="Shape 305"/>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06" name="Shape 306"/>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07" name="Shape 307"/>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342900" lvl="0" marL="342900" rtl="0">
              <a:spcBef>
                <a:spcPts val="0"/>
              </a:spcBef>
              <a:spcAft>
                <a:spcPts val="0"/>
              </a:spcAft>
              <a:buNone/>
            </a:pPr>
            <a:r>
              <a:rPr b="1" lang="en-US" sz="1600">
                <a:solidFill>
                  <a:srgbClr val="3F3F3F"/>
                </a:solidFill>
              </a:rPr>
              <a:t>트로이</a:t>
            </a:r>
            <a:endParaRPr b="1" sz="1600">
              <a:solidFill>
                <a:schemeClr val="dk1"/>
              </a:solidFill>
            </a:endParaRPr>
          </a:p>
          <a:p>
            <a:pPr indent="0" lvl="0" marL="0" rtl="0">
              <a:spcBef>
                <a:spcPts val="0"/>
              </a:spcBef>
              <a:spcAft>
                <a:spcPts val="0"/>
              </a:spcAft>
              <a:buNone/>
            </a:pPr>
            <a:r>
              <a:t/>
            </a:r>
            <a:endParaRPr b="1" sz="1600"/>
          </a:p>
        </p:txBody>
      </p:sp>
      <p:sp>
        <p:nvSpPr>
          <p:cNvPr id="308" name="Shape 308"/>
          <p:cNvSpPr txBox="1"/>
          <p:nvPr/>
        </p:nvSpPr>
        <p:spPr>
          <a:xfrm>
            <a:off x="5307884" y="1768145"/>
            <a:ext cx="4176600" cy="5283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초원 컨셉의 기본 배경</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스테이지 스토리에 맞는 조형물 추가</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iii) 공중에 부유해 있는 듯한 지형</a:t>
            </a:r>
            <a:endParaRPr>
              <a:solidFill>
                <a:srgbClr val="595959"/>
              </a:solidFill>
            </a:endParaRPr>
          </a:p>
        </p:txBody>
      </p:sp>
      <p:pic>
        <p:nvPicPr>
          <p:cNvPr id="309" name="Shape 309"/>
          <p:cNvPicPr preferRelativeResize="0"/>
          <p:nvPr/>
        </p:nvPicPr>
        <p:blipFill>
          <a:blip r:embed="rId3">
            <a:alphaModFix/>
          </a:blip>
          <a:stretch>
            <a:fillRect/>
          </a:stretch>
        </p:blipFill>
        <p:spPr>
          <a:xfrm>
            <a:off x="179500" y="1768150"/>
            <a:ext cx="4838896" cy="2721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15" name="Shape 315"/>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a:p>
        </p:txBody>
      </p:sp>
      <p:cxnSp>
        <p:nvCxnSpPr>
          <p:cNvPr id="316" name="Shape 316"/>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17" name="Shape 317"/>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18" name="Shape 318"/>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19" name="Shape 319"/>
          <p:cNvSpPr txBox="1"/>
          <p:nvPr/>
        </p:nvSpPr>
        <p:spPr>
          <a:xfrm>
            <a:off x="2267744" y="33698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20" name="Shape 320"/>
          <p:cNvSpPr txBox="1"/>
          <p:nvPr/>
        </p:nvSpPr>
        <p:spPr>
          <a:xfrm>
            <a:off x="870248" y="4729336"/>
            <a:ext cx="3168300" cy="584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3200">
                <a:solidFill>
                  <a:srgbClr val="FF6E57"/>
                </a:solidFill>
              </a:rPr>
              <a:t>PC</a:t>
            </a:r>
            <a:endParaRPr sz="3200">
              <a:solidFill>
                <a:srgbClr val="FF6E57"/>
              </a:solidFill>
            </a:endParaRPr>
          </a:p>
          <a:p>
            <a:pPr indent="-342900" lvl="0" marL="342900" marR="0" rtl="0" algn="ctr">
              <a:spcBef>
                <a:spcPts val="0"/>
              </a:spcBef>
              <a:spcAft>
                <a:spcPts val="0"/>
              </a:spcAft>
              <a:buNone/>
            </a:pPr>
            <a:r>
              <a:rPr lang="en-US" sz="1600">
                <a:solidFill>
                  <a:srgbClr val="FF6E57"/>
                </a:solidFill>
              </a:rPr>
              <a:t>게임의 현재 상황을 비춰주는</a:t>
            </a:r>
            <a:endParaRPr sz="1600">
              <a:solidFill>
                <a:srgbClr val="FF6E57"/>
              </a:solidFill>
            </a:endParaRPr>
          </a:p>
          <a:p>
            <a:pPr indent="-342900" lvl="0" marL="342900" marR="0" rtl="0" algn="ctr">
              <a:spcBef>
                <a:spcPts val="0"/>
              </a:spcBef>
              <a:spcAft>
                <a:spcPts val="0"/>
              </a:spcAft>
              <a:buNone/>
            </a:pPr>
            <a:r>
              <a:rPr lang="en-US" sz="1600">
                <a:solidFill>
                  <a:srgbClr val="FF6E57"/>
                </a:solidFill>
              </a:rPr>
              <a:t>공유화면</a:t>
            </a:r>
            <a:endParaRPr sz="1600">
              <a:solidFill>
                <a:srgbClr val="FF6E57"/>
              </a:solidFill>
            </a:endParaRPr>
          </a:p>
        </p:txBody>
      </p:sp>
      <p:sp>
        <p:nvSpPr>
          <p:cNvPr id="321" name="Shape 321"/>
          <p:cNvSpPr txBox="1"/>
          <p:nvPr/>
        </p:nvSpPr>
        <p:spPr>
          <a:xfrm>
            <a:off x="5364088" y="33698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grpSp>
        <p:nvGrpSpPr>
          <p:cNvPr id="322" name="Shape 322"/>
          <p:cNvGrpSpPr/>
          <p:nvPr/>
        </p:nvGrpSpPr>
        <p:grpSpPr>
          <a:xfrm>
            <a:off x="582307" y="2080653"/>
            <a:ext cx="3908801" cy="2487749"/>
            <a:chOff x="912075" y="1960600"/>
            <a:chExt cx="7319852" cy="4117426"/>
          </a:xfrm>
        </p:grpSpPr>
        <p:pic>
          <p:nvPicPr>
            <p:cNvPr id="323" name="Shape 323"/>
            <p:cNvPicPr preferRelativeResize="0"/>
            <p:nvPr/>
          </p:nvPicPr>
          <p:blipFill rotWithShape="1">
            <a:blip r:embed="rId3">
              <a:alphaModFix/>
            </a:blip>
            <a:srcRect b="0" l="0" r="0" t="0"/>
            <a:stretch/>
          </p:blipFill>
          <p:spPr>
            <a:xfrm>
              <a:off x="912075" y="1960600"/>
              <a:ext cx="7319852" cy="4117426"/>
            </a:xfrm>
            <a:prstGeom prst="rect">
              <a:avLst/>
            </a:prstGeom>
            <a:noFill/>
            <a:ln>
              <a:noFill/>
            </a:ln>
          </p:spPr>
        </p:pic>
        <p:sp>
          <p:nvSpPr>
            <p:cNvPr id="324" name="Shape 324"/>
            <p:cNvSpPr/>
            <p:nvPr/>
          </p:nvSpPr>
          <p:spPr>
            <a:xfrm>
              <a:off x="7904825" y="2521150"/>
              <a:ext cx="191700" cy="966300"/>
            </a:xfrm>
            <a:prstGeom prst="rect">
              <a:avLst/>
            </a:prstGeom>
            <a:solidFill>
              <a:srgbClr val="FF0000"/>
            </a:solidFill>
            <a:ln cap="flat" cmpd="sng" w="952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Shape 325"/>
            <p:cNvSpPr txBox="1"/>
            <p:nvPr/>
          </p:nvSpPr>
          <p:spPr>
            <a:xfrm>
              <a:off x="7268225" y="2368750"/>
              <a:ext cx="828300" cy="2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감염도</a:t>
              </a:r>
              <a:endParaRPr/>
            </a:p>
          </p:txBody>
        </p:sp>
      </p:grpSp>
      <p:pic>
        <p:nvPicPr>
          <p:cNvPr id="326" name="Shape 326"/>
          <p:cNvPicPr preferRelativeResize="0"/>
          <p:nvPr/>
        </p:nvPicPr>
        <p:blipFill rotWithShape="1">
          <a:blip r:embed="rId4">
            <a:alphaModFix/>
          </a:blip>
          <a:srcRect b="0" l="0" r="0" t="0"/>
          <a:stretch/>
        </p:blipFill>
        <p:spPr>
          <a:xfrm>
            <a:off x="4603325" y="2080650"/>
            <a:ext cx="3908800" cy="2479544"/>
          </a:xfrm>
          <a:prstGeom prst="rect">
            <a:avLst/>
          </a:prstGeom>
          <a:noFill/>
          <a:ln>
            <a:noFill/>
          </a:ln>
        </p:spPr>
      </p:pic>
      <p:sp>
        <p:nvSpPr>
          <p:cNvPr id="327" name="Shape 327"/>
          <p:cNvSpPr txBox="1"/>
          <p:nvPr/>
        </p:nvSpPr>
        <p:spPr>
          <a:xfrm>
            <a:off x="4985048" y="4729336"/>
            <a:ext cx="3168300" cy="584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3200">
                <a:solidFill>
                  <a:srgbClr val="FF6E57"/>
                </a:solidFill>
              </a:rPr>
              <a:t>MOBILE</a:t>
            </a:r>
            <a:endParaRPr sz="3200">
              <a:solidFill>
                <a:srgbClr val="FF6E57"/>
              </a:solidFill>
            </a:endParaRPr>
          </a:p>
          <a:p>
            <a:pPr indent="-342900" lvl="0" marL="342900" marR="0" rtl="0" algn="ctr">
              <a:spcBef>
                <a:spcPts val="0"/>
              </a:spcBef>
              <a:spcAft>
                <a:spcPts val="0"/>
              </a:spcAft>
              <a:buNone/>
            </a:pPr>
            <a:r>
              <a:rPr lang="en-US" sz="1600">
                <a:solidFill>
                  <a:srgbClr val="FF6E57"/>
                </a:solidFill>
              </a:rPr>
              <a:t>유저의 캐릭터 컨트롤 및 </a:t>
            </a:r>
            <a:endParaRPr sz="1600">
              <a:solidFill>
                <a:srgbClr val="FF6E57"/>
              </a:solidFill>
            </a:endParaRPr>
          </a:p>
          <a:p>
            <a:pPr indent="-342900" lvl="0" marL="342900" marR="0" rtl="0" algn="ctr">
              <a:spcBef>
                <a:spcPts val="0"/>
              </a:spcBef>
              <a:spcAft>
                <a:spcPts val="0"/>
              </a:spcAft>
              <a:buNone/>
            </a:pPr>
            <a:r>
              <a:rPr lang="en-US" sz="1600">
                <a:solidFill>
                  <a:srgbClr val="FF6E57"/>
                </a:solidFill>
              </a:rPr>
              <a:t>추가 기능에 대한 UI 화면</a:t>
            </a:r>
            <a:endParaRPr sz="1600">
              <a:solidFill>
                <a:srgbClr val="FF6E5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33" name="Shape 33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PC 화면 구성 및 UI</a:t>
            </a:r>
            <a:endParaRPr b="1" sz="1200">
              <a:solidFill>
                <a:srgbClr val="595959"/>
              </a:solidFill>
            </a:endParaRPr>
          </a:p>
        </p:txBody>
      </p:sp>
      <p:cxnSp>
        <p:nvCxnSpPr>
          <p:cNvPr id="334" name="Shape 33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35" name="Shape 335"/>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36" name="Shape 33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37" name="Shape 337"/>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38" name="Shape 338"/>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39" name="Shape 339"/>
          <p:cNvSpPr txBox="1"/>
          <p:nvPr/>
        </p:nvSpPr>
        <p:spPr>
          <a:xfrm>
            <a:off x="4643500" y="2090200"/>
            <a:ext cx="4135200" cy="4746900"/>
          </a:xfrm>
          <a:prstGeom prst="rect">
            <a:avLst/>
          </a:prstGeom>
          <a:noFill/>
          <a:ln>
            <a:noFill/>
          </a:ln>
        </p:spPr>
        <p:txBody>
          <a:bodyPr anchorCtr="0" anchor="t" bIns="45700" lIns="91425" spcFirstLastPara="1" rIns="91425" wrap="square" tIns="45700">
            <a:noAutofit/>
          </a:bodyPr>
          <a:lstStyle/>
          <a:p>
            <a:pPr indent="-317500" lvl="0" marL="457200" marR="0" rtl="0">
              <a:spcBef>
                <a:spcPts val="0"/>
              </a:spcBef>
              <a:spcAft>
                <a:spcPts val="0"/>
              </a:spcAft>
              <a:buClr>
                <a:srgbClr val="FF6E57"/>
              </a:buClr>
              <a:buSzPts val="1400"/>
              <a:buAutoNum type="arabicPeriod"/>
            </a:pPr>
            <a:r>
              <a:rPr lang="en-US">
                <a:solidFill>
                  <a:srgbClr val="FF6E57"/>
                </a:solidFill>
              </a:rPr>
              <a:t>PC 화면은 현재 게임의 상황을 보여주는 공유 화면입니다.</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다른 플레이어들의 캐릭터 상태를 보여줍니다. </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모든 플레이어들과 공용으로 사용하는 자원의 양을 보여줍니다.</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감염도 막대는 현재 게임이 얼마나 위험한 상황인지 보여줍니다.</a:t>
            </a:r>
            <a:br>
              <a:rPr lang="en-US">
                <a:solidFill>
                  <a:srgbClr val="FF6E57"/>
                </a:solidFill>
              </a:rPr>
            </a:br>
            <a:endParaRPr>
              <a:solidFill>
                <a:srgbClr val="FF6E57"/>
              </a:solidFill>
            </a:endParaRPr>
          </a:p>
          <a:p>
            <a:pPr indent="-317500" lvl="0" marL="457200" marR="0" rtl="0">
              <a:spcBef>
                <a:spcPts val="0"/>
              </a:spcBef>
              <a:spcAft>
                <a:spcPts val="0"/>
              </a:spcAft>
              <a:buClr>
                <a:srgbClr val="FF6E57"/>
              </a:buClr>
              <a:buSzPts val="1400"/>
              <a:buAutoNum type="arabicPeriod"/>
            </a:pPr>
            <a:r>
              <a:rPr lang="en-US">
                <a:solidFill>
                  <a:srgbClr val="FF6E57"/>
                </a:solidFill>
              </a:rPr>
              <a:t>특정 이벤트 발생시 중요 장면을 확대해서 보여줍니다.</a:t>
            </a:r>
            <a:endParaRPr>
              <a:solidFill>
                <a:srgbClr val="FF6E57"/>
              </a:solidFill>
            </a:endParaRPr>
          </a:p>
        </p:txBody>
      </p:sp>
      <p:grpSp>
        <p:nvGrpSpPr>
          <p:cNvPr id="340" name="Shape 340"/>
          <p:cNvGrpSpPr/>
          <p:nvPr/>
        </p:nvGrpSpPr>
        <p:grpSpPr>
          <a:xfrm>
            <a:off x="-49075" y="2007550"/>
            <a:ext cx="4683625" cy="2985275"/>
            <a:chOff x="-49075" y="1855150"/>
            <a:chExt cx="4683625" cy="2985275"/>
          </a:xfrm>
        </p:grpSpPr>
        <p:grpSp>
          <p:nvGrpSpPr>
            <p:cNvPr id="341" name="Shape 341"/>
            <p:cNvGrpSpPr/>
            <p:nvPr/>
          </p:nvGrpSpPr>
          <p:grpSpPr>
            <a:xfrm>
              <a:off x="179517" y="1972132"/>
              <a:ext cx="4454862" cy="2868199"/>
              <a:chOff x="912075" y="1960600"/>
              <a:chExt cx="7319852" cy="4117426"/>
            </a:xfrm>
          </p:grpSpPr>
          <p:pic>
            <p:nvPicPr>
              <p:cNvPr id="342" name="Shape 342"/>
              <p:cNvPicPr preferRelativeResize="0"/>
              <p:nvPr/>
            </p:nvPicPr>
            <p:blipFill rotWithShape="1">
              <a:blip r:embed="rId3">
                <a:alphaModFix/>
              </a:blip>
              <a:srcRect b="0" l="0" r="0" t="0"/>
              <a:stretch/>
            </p:blipFill>
            <p:spPr>
              <a:xfrm>
                <a:off x="912075" y="1960600"/>
                <a:ext cx="7319852" cy="4117426"/>
              </a:xfrm>
              <a:prstGeom prst="rect">
                <a:avLst/>
              </a:prstGeom>
              <a:noFill/>
              <a:ln>
                <a:noFill/>
              </a:ln>
            </p:spPr>
          </p:pic>
          <p:sp>
            <p:nvSpPr>
              <p:cNvPr id="343" name="Shape 343"/>
              <p:cNvSpPr/>
              <p:nvPr/>
            </p:nvSpPr>
            <p:spPr>
              <a:xfrm>
                <a:off x="7904825" y="2521150"/>
                <a:ext cx="191700" cy="966300"/>
              </a:xfrm>
              <a:prstGeom prst="rect">
                <a:avLst/>
              </a:prstGeom>
              <a:solidFill>
                <a:srgbClr val="FF0000"/>
              </a:solidFill>
              <a:ln cap="flat" cmpd="sng" w="9525">
                <a:solidFill>
                  <a:srgbClr val="000000"/>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Shape 344"/>
              <p:cNvSpPr txBox="1"/>
              <p:nvPr/>
            </p:nvSpPr>
            <p:spPr>
              <a:xfrm>
                <a:off x="7268225" y="2368750"/>
                <a:ext cx="828300" cy="2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감염도</a:t>
                </a:r>
                <a:endParaRPr/>
              </a:p>
            </p:txBody>
          </p:sp>
        </p:grpSp>
        <p:sp>
          <p:nvSpPr>
            <p:cNvPr id="345" name="Shape 345"/>
            <p:cNvSpPr/>
            <p:nvPr/>
          </p:nvSpPr>
          <p:spPr>
            <a:xfrm>
              <a:off x="179525" y="2004550"/>
              <a:ext cx="709800" cy="25200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txBox="1"/>
            <p:nvPr/>
          </p:nvSpPr>
          <p:spPr>
            <a:xfrm>
              <a:off x="-49075" y="1855150"/>
              <a:ext cx="233400" cy="22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solidFill>
                    <a:srgbClr val="FF0000"/>
                  </a:solidFill>
                </a:rPr>
                <a:t>2</a:t>
              </a:r>
              <a:endParaRPr>
                <a:solidFill>
                  <a:srgbClr val="FF0000"/>
                </a:solidFill>
              </a:endParaRPr>
            </a:p>
          </p:txBody>
        </p:sp>
        <p:sp>
          <p:nvSpPr>
            <p:cNvPr id="347" name="Shape 347"/>
            <p:cNvSpPr/>
            <p:nvPr/>
          </p:nvSpPr>
          <p:spPr>
            <a:xfrm>
              <a:off x="2771850" y="3072225"/>
              <a:ext cx="1862700" cy="17682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nvSpPr>
          <p:spPr>
            <a:xfrm>
              <a:off x="4010025" y="2320325"/>
              <a:ext cx="624300" cy="7221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3711225" y="1992125"/>
              <a:ext cx="897300" cy="250500"/>
            </a:xfrm>
            <a:prstGeom prst="rect">
              <a:avLst/>
            </a:prstGeom>
            <a:noFill/>
            <a:ln cap="flat" cmpd="sng" w="2857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txBox="1"/>
            <p:nvPr/>
          </p:nvSpPr>
          <p:spPr>
            <a:xfrm>
              <a:off x="3442850" y="1921788"/>
              <a:ext cx="233400" cy="22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3</a:t>
              </a:r>
              <a:endParaRPr>
                <a:solidFill>
                  <a:srgbClr val="FF0000"/>
                </a:solidFill>
              </a:endParaRPr>
            </a:p>
          </p:txBody>
        </p:sp>
        <p:sp>
          <p:nvSpPr>
            <p:cNvPr id="351" name="Shape 351"/>
            <p:cNvSpPr txBox="1"/>
            <p:nvPr/>
          </p:nvSpPr>
          <p:spPr>
            <a:xfrm>
              <a:off x="3767450" y="2312438"/>
              <a:ext cx="233400" cy="22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4</a:t>
              </a:r>
              <a:endParaRPr>
                <a:solidFill>
                  <a:srgbClr val="FF0000"/>
                </a:solidFill>
              </a:endParaRPr>
            </a:p>
          </p:txBody>
        </p:sp>
        <p:sp>
          <p:nvSpPr>
            <p:cNvPr id="352" name="Shape 352"/>
            <p:cNvSpPr txBox="1"/>
            <p:nvPr/>
          </p:nvSpPr>
          <p:spPr>
            <a:xfrm>
              <a:off x="2488950" y="2890013"/>
              <a:ext cx="233400" cy="225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5</a:t>
              </a:r>
              <a:endParaRPr>
                <a:solidFill>
                  <a:srgbClr val="FF0000"/>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358" name="Shape 358"/>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cxnSp>
        <p:nvCxnSpPr>
          <p:cNvPr id="359" name="Shape 359"/>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60" name="Shape 360"/>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61" name="Shape 361"/>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62" name="Shape 362"/>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63" name="Shape 363"/>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pic>
        <p:nvPicPr>
          <p:cNvPr id="364" name="Shape 364"/>
          <p:cNvPicPr preferRelativeResize="0"/>
          <p:nvPr/>
        </p:nvPicPr>
        <p:blipFill rotWithShape="1">
          <a:blip r:embed="rId3">
            <a:alphaModFix/>
          </a:blip>
          <a:srcRect b="0" l="0" r="0" t="0"/>
          <a:stretch/>
        </p:blipFill>
        <p:spPr>
          <a:xfrm>
            <a:off x="179500" y="1894875"/>
            <a:ext cx="4464000" cy="2831742"/>
          </a:xfrm>
          <a:prstGeom prst="rect">
            <a:avLst/>
          </a:prstGeom>
          <a:noFill/>
          <a:ln>
            <a:noFill/>
          </a:ln>
        </p:spPr>
      </p:pic>
      <p:sp>
        <p:nvSpPr>
          <p:cNvPr id="365" name="Shape 365"/>
          <p:cNvSpPr txBox="1"/>
          <p:nvPr/>
        </p:nvSpPr>
        <p:spPr>
          <a:xfrm>
            <a:off x="4733950" y="1894875"/>
            <a:ext cx="5285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기본 화면은 컨트롤러 UI와 추가 옵션 탭으로 구성</a:t>
            </a:r>
            <a:br>
              <a:rPr lang="en-US"/>
            </a:br>
            <a:r>
              <a:rPr lang="en-US"/>
              <a:t> 되어있습니다. </a:t>
            </a:r>
            <a:endParaRPr/>
          </a:p>
          <a:p>
            <a:pPr indent="0" lvl="0" marL="0" marR="0" rtl="0">
              <a:spcBef>
                <a:spcPts val="0"/>
              </a:spcBef>
              <a:spcAft>
                <a:spcPts val="0"/>
              </a:spcAft>
              <a:buNone/>
            </a:pPr>
            <a:r>
              <a:t/>
            </a:r>
            <a:endParaRPr/>
          </a:p>
          <a:p>
            <a:pPr indent="0" lvl="0" marL="0" marR="0" rtl="0">
              <a:spcBef>
                <a:spcPts val="0"/>
              </a:spcBef>
              <a:spcAft>
                <a:spcPts val="0"/>
              </a:spcAft>
              <a:buNone/>
            </a:pPr>
            <a:r>
              <a:rPr lang="en-US"/>
              <a:t>ii) 추가 옵션 탭을 누르면 해당 탭으로 화면이 전환</a:t>
            </a:r>
            <a:br>
              <a:rPr lang="en-US"/>
            </a:br>
            <a:r>
              <a:rPr lang="en-US"/>
              <a:t> 되거나, 탭이 활성화 됩니다.</a:t>
            </a:r>
            <a:br>
              <a:rPr lang="en-US"/>
            </a:br>
            <a:br>
              <a:rPr lang="en-US"/>
            </a:br>
            <a:r>
              <a:rPr lang="en-US"/>
              <a:t>iii) 해당 탭을 다시 누르면 원래 화면으로 돌아옵니다.</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371" name="Shape 371"/>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72" name="Shape 372"/>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73" name="Shape 373"/>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74" name="Shape 374"/>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75" name="Shape 375"/>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76" name="Shape 376"/>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a:t>
            </a:r>
            <a:r>
              <a:rPr lang="en-US"/>
              <a:t>가상 패드로 캐릭터의 위치를 이동시킬 수 있습니다.</a:t>
            </a:r>
            <a:br>
              <a:rPr lang="en-US"/>
            </a:br>
            <a:br>
              <a:rPr lang="en-US"/>
            </a:br>
            <a:endParaRPr/>
          </a:p>
          <a:p>
            <a:pPr indent="0" lvl="0" marL="0" marR="0" rtl="0">
              <a:spcBef>
                <a:spcPts val="0"/>
              </a:spcBef>
              <a:spcAft>
                <a:spcPts val="0"/>
              </a:spcAft>
              <a:buNone/>
            </a:pPr>
            <a:r>
              <a:rPr lang="en-US"/>
              <a:t>ii) 드래그를 하는 정도에 따라 캐릭터의 이동거리가 </a:t>
            </a:r>
            <a:br>
              <a:rPr lang="en-US"/>
            </a:br>
            <a:r>
              <a:rPr lang="en-US"/>
              <a:t>    달라집니다.</a:t>
            </a:r>
            <a:endParaRPr/>
          </a:p>
          <a:p>
            <a:pPr indent="0" lvl="0" marL="0" marR="0" rtl="0">
              <a:spcBef>
                <a:spcPts val="0"/>
              </a:spcBef>
              <a:spcAft>
                <a:spcPts val="0"/>
              </a:spcAft>
              <a:buNone/>
            </a:pPr>
            <a:r>
              <a:t/>
            </a:r>
            <a:endParaRPr/>
          </a:p>
        </p:txBody>
      </p:sp>
      <p:pic>
        <p:nvPicPr>
          <p:cNvPr id="377" name="Shape 377"/>
          <p:cNvPicPr preferRelativeResize="0"/>
          <p:nvPr/>
        </p:nvPicPr>
        <p:blipFill>
          <a:blip r:embed="rId3">
            <a:alphaModFix/>
          </a:blip>
          <a:stretch>
            <a:fillRect/>
          </a:stretch>
        </p:blipFill>
        <p:spPr>
          <a:xfrm>
            <a:off x="346050" y="1837974"/>
            <a:ext cx="3699350" cy="2332750"/>
          </a:xfrm>
          <a:prstGeom prst="rect">
            <a:avLst/>
          </a:prstGeom>
          <a:noFill/>
          <a:ln>
            <a:noFill/>
          </a:ln>
        </p:spPr>
      </p:pic>
      <p:sp>
        <p:nvSpPr>
          <p:cNvPr id="378" name="Shape 378"/>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grpSp>
        <p:nvGrpSpPr>
          <p:cNvPr id="379" name="Shape 379"/>
          <p:cNvGrpSpPr/>
          <p:nvPr/>
        </p:nvGrpSpPr>
        <p:grpSpPr>
          <a:xfrm>
            <a:off x="345942" y="4227462"/>
            <a:ext cx="3699546" cy="2150741"/>
            <a:chOff x="346050" y="4379850"/>
            <a:chExt cx="4069460" cy="2342600"/>
          </a:xfrm>
        </p:grpSpPr>
        <p:pic>
          <p:nvPicPr>
            <p:cNvPr id="380" name="Shape 380"/>
            <p:cNvPicPr preferRelativeResize="0"/>
            <p:nvPr/>
          </p:nvPicPr>
          <p:blipFill>
            <a:blip r:embed="rId4">
              <a:alphaModFix/>
            </a:blip>
            <a:stretch>
              <a:fillRect/>
            </a:stretch>
          </p:blipFill>
          <p:spPr>
            <a:xfrm>
              <a:off x="346050" y="4379850"/>
              <a:ext cx="4069460" cy="2342600"/>
            </a:xfrm>
            <a:prstGeom prst="rect">
              <a:avLst/>
            </a:prstGeom>
            <a:noFill/>
            <a:ln>
              <a:noFill/>
            </a:ln>
          </p:spPr>
        </p:pic>
        <p:sp>
          <p:nvSpPr>
            <p:cNvPr id="381" name="Shape 381"/>
            <p:cNvSpPr/>
            <p:nvPr/>
          </p:nvSpPr>
          <p:spPr>
            <a:xfrm rot="2972038">
              <a:off x="1558153" y="5149860"/>
              <a:ext cx="303237" cy="528379"/>
            </a:xfrm>
            <a:prstGeom prst="downArrow">
              <a:avLst>
                <a:gd fmla="val 50000" name="adj1"/>
                <a:gd fmla="val 50000" name="adj2"/>
              </a:avLst>
            </a:prstGeom>
            <a:solidFill>
              <a:srgbClr val="FF0000"/>
            </a:solidFill>
            <a:ln cap="flat" cmpd="sng" w="9525">
              <a:solidFill>
                <a:srgbClr val="98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grpSp>
          <p:nvGrpSpPr>
            <p:cNvPr id="382" name="Shape 382"/>
            <p:cNvGrpSpPr/>
            <p:nvPr/>
          </p:nvGrpSpPr>
          <p:grpSpPr>
            <a:xfrm>
              <a:off x="844300" y="5611125"/>
              <a:ext cx="493200" cy="493200"/>
              <a:chOff x="5662625" y="2896025"/>
              <a:chExt cx="493200" cy="493200"/>
            </a:xfrm>
          </p:grpSpPr>
          <p:sp>
            <p:nvSpPr>
              <p:cNvPr id="383" name="Shape 383"/>
              <p:cNvSpPr/>
              <p:nvPr/>
            </p:nvSpPr>
            <p:spPr>
              <a:xfrm>
                <a:off x="5662625" y="2896025"/>
                <a:ext cx="493200" cy="493200"/>
              </a:xfrm>
              <a:prstGeom prst="donut">
                <a:avLst>
                  <a:gd fmla="val 9975" name="adj"/>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p:nvPr/>
            </p:nvSpPr>
            <p:spPr>
              <a:xfrm>
                <a:off x="5829125" y="3050200"/>
                <a:ext cx="160200" cy="184850"/>
              </a:xfrm>
              <a:prstGeom prst="flowChartCollate">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390" name="Shape 390"/>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391" name="Shape 391"/>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392" name="Shape 392"/>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393" name="Shape 393"/>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394" name="Shape 394"/>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395" name="Shape 395"/>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기술 버튼을 클릭하면 캐릭터가 현재 위치에서 </a:t>
            </a:r>
            <a:br>
              <a:rPr lang="en-US"/>
            </a:br>
            <a:r>
              <a:rPr lang="en-US"/>
              <a:t>미리 정해놓은 기술을 사용합니다.  </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p:txBody>
      </p:sp>
      <p:pic>
        <p:nvPicPr>
          <p:cNvPr id="396" name="Shape 396"/>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397" name="Shape 397"/>
          <p:cNvPicPr preferRelativeResize="0"/>
          <p:nvPr/>
        </p:nvPicPr>
        <p:blipFill>
          <a:blip r:embed="rId4">
            <a:alphaModFix/>
          </a:blip>
          <a:stretch>
            <a:fillRect/>
          </a:stretch>
        </p:blipFill>
        <p:spPr>
          <a:xfrm>
            <a:off x="381350" y="1887975"/>
            <a:ext cx="1675425" cy="2229525"/>
          </a:xfrm>
          <a:prstGeom prst="rect">
            <a:avLst/>
          </a:prstGeom>
          <a:noFill/>
          <a:ln>
            <a:noFill/>
          </a:ln>
        </p:spPr>
      </p:pic>
      <p:pic>
        <p:nvPicPr>
          <p:cNvPr id="398" name="Shape 398"/>
          <p:cNvPicPr preferRelativeResize="0"/>
          <p:nvPr/>
        </p:nvPicPr>
        <p:blipFill>
          <a:blip r:embed="rId4">
            <a:alphaModFix/>
          </a:blip>
          <a:stretch>
            <a:fillRect/>
          </a:stretch>
        </p:blipFill>
        <p:spPr>
          <a:xfrm>
            <a:off x="381350" y="1838575"/>
            <a:ext cx="3664050" cy="349475"/>
          </a:xfrm>
          <a:prstGeom prst="rect">
            <a:avLst/>
          </a:prstGeom>
          <a:noFill/>
          <a:ln>
            <a:noFill/>
          </a:ln>
        </p:spPr>
      </p:pic>
      <p:sp>
        <p:nvSpPr>
          <p:cNvPr id="399" name="Shape 39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pic>
        <p:nvPicPr>
          <p:cNvPr id="400" name="Shape 400"/>
          <p:cNvPicPr preferRelativeResize="0"/>
          <p:nvPr/>
        </p:nvPicPr>
        <p:blipFill>
          <a:blip r:embed="rId5">
            <a:alphaModFix/>
          </a:blip>
          <a:stretch>
            <a:fillRect/>
          </a:stretch>
        </p:blipFill>
        <p:spPr>
          <a:xfrm>
            <a:off x="381350" y="4207348"/>
            <a:ext cx="3664050" cy="24713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06" name="Shape 406"/>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07" name="Shape 407"/>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08" name="Shape 408"/>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09" name="Shape 409"/>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10" name="Shape 410"/>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411" name="Shape 411"/>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전체 팀원의 스테이터스를 보여줍니다.</a:t>
            </a:r>
            <a:endParaRPr/>
          </a:p>
          <a:p>
            <a:pPr indent="0" lvl="0" marL="0" marR="0" rtl="0">
              <a:spcBef>
                <a:spcPts val="0"/>
              </a:spcBef>
              <a:spcAft>
                <a:spcPts val="0"/>
              </a:spcAft>
              <a:buNone/>
            </a:pPr>
            <a:r>
              <a:t/>
            </a:r>
            <a:endParaRPr/>
          </a:p>
          <a:p>
            <a:pPr indent="0" lvl="0" marL="0" marR="0" rtl="0">
              <a:spcBef>
                <a:spcPts val="0"/>
              </a:spcBef>
              <a:spcAft>
                <a:spcPts val="0"/>
              </a:spcAft>
              <a:buNone/>
            </a:pPr>
            <a:r>
              <a:rPr lang="en-US"/>
              <a:t>ii) 팀원의 닉네임을 선택하면 해당 팀원의 </a:t>
            </a:r>
            <a:r>
              <a:rPr lang="en-US">
                <a:solidFill>
                  <a:schemeClr val="dk1"/>
                </a:solidFill>
              </a:rPr>
              <a:t> </a:t>
            </a:r>
            <a:br>
              <a:rPr lang="en-US">
                <a:solidFill>
                  <a:schemeClr val="dk1"/>
                </a:solidFill>
              </a:rPr>
            </a:br>
            <a:r>
              <a:rPr lang="en-US">
                <a:solidFill>
                  <a:schemeClr val="dk1"/>
                </a:solidFill>
              </a:rPr>
              <a:t> 능력치, 기술 등 </a:t>
            </a:r>
            <a:r>
              <a:rPr lang="en-US"/>
              <a:t>세부 스테이터스를 보여줍니다.</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p:txBody>
      </p:sp>
      <p:pic>
        <p:nvPicPr>
          <p:cNvPr id="412" name="Shape 412"/>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13" name="Shape 413"/>
          <p:cNvPicPr preferRelativeResize="0"/>
          <p:nvPr/>
        </p:nvPicPr>
        <p:blipFill>
          <a:blip r:embed="rId4">
            <a:alphaModFix/>
          </a:blip>
          <a:stretch>
            <a:fillRect/>
          </a:stretch>
        </p:blipFill>
        <p:spPr>
          <a:xfrm>
            <a:off x="1312850" y="1838575"/>
            <a:ext cx="2750200" cy="352050"/>
          </a:xfrm>
          <a:prstGeom prst="rect">
            <a:avLst/>
          </a:prstGeom>
          <a:noFill/>
          <a:ln>
            <a:noFill/>
          </a:ln>
        </p:spPr>
      </p:pic>
      <p:pic>
        <p:nvPicPr>
          <p:cNvPr id="414" name="Shape 414"/>
          <p:cNvPicPr preferRelativeResize="0"/>
          <p:nvPr/>
        </p:nvPicPr>
        <p:blipFill>
          <a:blip r:embed="rId4">
            <a:alphaModFix/>
          </a:blip>
          <a:stretch>
            <a:fillRect/>
          </a:stretch>
        </p:blipFill>
        <p:spPr>
          <a:xfrm>
            <a:off x="363700" y="2190625"/>
            <a:ext cx="3699350" cy="1954175"/>
          </a:xfrm>
          <a:prstGeom prst="rect">
            <a:avLst/>
          </a:prstGeom>
          <a:noFill/>
          <a:ln>
            <a:noFill/>
          </a:ln>
        </p:spPr>
      </p:pic>
      <p:sp>
        <p:nvSpPr>
          <p:cNvPr id="415" name="Shape 415"/>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pic>
        <p:nvPicPr>
          <p:cNvPr id="416" name="Shape 416"/>
          <p:cNvPicPr preferRelativeResize="0"/>
          <p:nvPr/>
        </p:nvPicPr>
        <p:blipFill>
          <a:blip r:embed="rId5">
            <a:alphaModFix/>
          </a:blip>
          <a:stretch>
            <a:fillRect/>
          </a:stretch>
        </p:blipFill>
        <p:spPr>
          <a:xfrm>
            <a:off x="954350" y="4271748"/>
            <a:ext cx="2241700" cy="24338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22" name="Shape 422"/>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23" name="Shape 423"/>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24" name="Shape 424"/>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25" name="Shape 425"/>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26" name="Shape 426"/>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427" name="Shape 427"/>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캐릭터의 기술에 대해서 보여줍니다.</a:t>
            </a:r>
            <a:br>
              <a:rPr lang="en-US"/>
            </a:br>
            <a:br>
              <a:rPr lang="en-US"/>
            </a:br>
            <a:r>
              <a:rPr lang="en-US"/>
              <a:t>ii) 플레이어는 자기가 원하는 번호의 버튼에</a:t>
            </a:r>
            <a:br>
              <a:rPr lang="en-US"/>
            </a:br>
            <a:r>
              <a:rPr lang="en-US"/>
              <a:t>기술을 설정할 수 있습니다.</a:t>
            </a:r>
            <a:br>
              <a:rPr lang="en-US"/>
            </a:br>
            <a:endParaRPr/>
          </a:p>
          <a:p>
            <a:pPr indent="0" lvl="0" marL="0" marR="0" rtl="0">
              <a:spcBef>
                <a:spcPts val="0"/>
              </a:spcBef>
              <a:spcAft>
                <a:spcPts val="0"/>
              </a:spcAft>
              <a:buNone/>
            </a:pPr>
            <a:r>
              <a:rPr lang="en-US"/>
              <a:t>iii) 공유 자원을 투자해 기술을 강화할 수 </a:t>
            </a:r>
            <a:br>
              <a:rPr lang="en-US"/>
            </a:br>
            <a:r>
              <a:rPr lang="en-US"/>
              <a:t> 있습니다.</a:t>
            </a:r>
            <a:endParaRPr/>
          </a:p>
          <a:p>
            <a:pPr indent="0" lvl="0" marL="0" marR="0" rtl="0">
              <a:spcBef>
                <a:spcPts val="0"/>
              </a:spcBef>
              <a:spcAft>
                <a:spcPts val="0"/>
              </a:spcAft>
              <a:buNone/>
            </a:pPr>
            <a:r>
              <a:t/>
            </a:r>
            <a:endParaRPr/>
          </a:p>
        </p:txBody>
      </p:sp>
      <p:pic>
        <p:nvPicPr>
          <p:cNvPr id="428" name="Shape 428"/>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29" name="Shape 429"/>
          <p:cNvPicPr preferRelativeResize="0"/>
          <p:nvPr/>
        </p:nvPicPr>
        <p:blipFill>
          <a:blip r:embed="rId4">
            <a:alphaModFix/>
          </a:blip>
          <a:stretch>
            <a:fillRect/>
          </a:stretch>
        </p:blipFill>
        <p:spPr>
          <a:xfrm>
            <a:off x="363700" y="1838575"/>
            <a:ext cx="899125" cy="352050"/>
          </a:xfrm>
          <a:prstGeom prst="rect">
            <a:avLst/>
          </a:prstGeom>
          <a:noFill/>
          <a:ln>
            <a:noFill/>
          </a:ln>
        </p:spPr>
      </p:pic>
      <p:pic>
        <p:nvPicPr>
          <p:cNvPr id="430" name="Shape 430"/>
          <p:cNvPicPr preferRelativeResize="0"/>
          <p:nvPr/>
        </p:nvPicPr>
        <p:blipFill>
          <a:blip r:embed="rId4">
            <a:alphaModFix/>
          </a:blip>
          <a:stretch>
            <a:fillRect/>
          </a:stretch>
        </p:blipFill>
        <p:spPr>
          <a:xfrm>
            <a:off x="363700" y="2190625"/>
            <a:ext cx="3699350" cy="1980700"/>
          </a:xfrm>
          <a:prstGeom prst="rect">
            <a:avLst/>
          </a:prstGeom>
          <a:noFill/>
          <a:ln>
            <a:noFill/>
          </a:ln>
        </p:spPr>
      </p:pic>
      <p:pic>
        <p:nvPicPr>
          <p:cNvPr id="431" name="Shape 431"/>
          <p:cNvPicPr preferRelativeResize="0"/>
          <p:nvPr/>
        </p:nvPicPr>
        <p:blipFill>
          <a:blip r:embed="rId4">
            <a:alphaModFix/>
          </a:blip>
          <a:stretch>
            <a:fillRect/>
          </a:stretch>
        </p:blipFill>
        <p:spPr>
          <a:xfrm>
            <a:off x="2185275" y="1838575"/>
            <a:ext cx="1877775" cy="352050"/>
          </a:xfrm>
          <a:prstGeom prst="rect">
            <a:avLst/>
          </a:prstGeom>
          <a:noFill/>
          <a:ln>
            <a:noFill/>
          </a:ln>
        </p:spPr>
      </p:pic>
      <p:sp>
        <p:nvSpPr>
          <p:cNvPr id="432" name="Shape 432"/>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38" name="Shape 438"/>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39" name="Shape 439"/>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40" name="Shape 440"/>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41" name="Shape 441"/>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42" name="Shape 442"/>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플레이어의 캐릭터의 능력치 업그레이드 할 수 </a:t>
            </a:r>
            <a:br>
              <a:rPr lang="en-US"/>
            </a:br>
            <a:r>
              <a:rPr lang="en-US"/>
              <a:t> 있습니다.</a:t>
            </a:r>
            <a:br>
              <a:rPr lang="en-US"/>
            </a:br>
            <a:br>
              <a:rPr lang="en-US"/>
            </a:br>
            <a:r>
              <a:rPr lang="en-US"/>
              <a:t>ii) 공유 자원(마나)을 이용하여 캐릭터의 여러개의 </a:t>
            </a:r>
            <a:br>
              <a:rPr lang="en-US"/>
            </a:br>
            <a:r>
              <a:rPr lang="en-US"/>
              <a:t> 능력치 중 원하는 능력을 골라 투자 할 수 있습니다.|</a:t>
            </a:r>
            <a:br>
              <a:rPr lang="en-US"/>
            </a:br>
            <a:endParaRPr/>
          </a:p>
          <a:p>
            <a:pPr indent="0" lvl="0" marL="0" marR="0" rtl="0">
              <a:spcBef>
                <a:spcPts val="0"/>
              </a:spcBef>
              <a:spcAft>
                <a:spcPts val="0"/>
              </a:spcAft>
              <a:buNone/>
            </a:pPr>
            <a:r>
              <a:rPr lang="en-US"/>
              <a:t>iii) 능력치의 종류는 힘, 민첩, 지력, 운, 스태미나 </a:t>
            </a:r>
            <a:br>
              <a:rPr lang="en-US"/>
            </a:br>
            <a:r>
              <a:rPr lang="en-US"/>
              <a:t> 양 이 있습니다.</a:t>
            </a:r>
            <a:endParaRPr/>
          </a:p>
          <a:p>
            <a:pPr indent="0" lvl="0" marL="0" marR="0" rtl="0">
              <a:spcBef>
                <a:spcPts val="0"/>
              </a:spcBef>
              <a:spcAft>
                <a:spcPts val="0"/>
              </a:spcAft>
              <a:buNone/>
            </a:pPr>
            <a:r>
              <a:t/>
            </a:r>
            <a:endParaRPr/>
          </a:p>
          <a:p>
            <a:pPr indent="0" lvl="0" marL="0" marR="0" rtl="0">
              <a:spcBef>
                <a:spcPts val="0"/>
              </a:spcBef>
              <a:spcAft>
                <a:spcPts val="0"/>
              </a:spcAft>
              <a:buNone/>
            </a:pPr>
            <a:r>
              <a:t/>
            </a:r>
            <a:endParaRPr/>
          </a:p>
        </p:txBody>
      </p:sp>
      <p:pic>
        <p:nvPicPr>
          <p:cNvPr id="443" name="Shape 443"/>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44" name="Shape 444"/>
          <p:cNvPicPr preferRelativeResize="0"/>
          <p:nvPr/>
        </p:nvPicPr>
        <p:blipFill>
          <a:blip r:embed="rId4">
            <a:alphaModFix/>
          </a:blip>
          <a:stretch>
            <a:fillRect/>
          </a:stretch>
        </p:blipFill>
        <p:spPr>
          <a:xfrm>
            <a:off x="3132050" y="1838575"/>
            <a:ext cx="931000" cy="352050"/>
          </a:xfrm>
          <a:prstGeom prst="rect">
            <a:avLst/>
          </a:prstGeom>
          <a:noFill/>
          <a:ln>
            <a:noFill/>
          </a:ln>
        </p:spPr>
      </p:pic>
      <p:pic>
        <p:nvPicPr>
          <p:cNvPr id="445" name="Shape 445"/>
          <p:cNvPicPr preferRelativeResize="0"/>
          <p:nvPr/>
        </p:nvPicPr>
        <p:blipFill>
          <a:blip r:embed="rId4">
            <a:alphaModFix/>
          </a:blip>
          <a:stretch>
            <a:fillRect/>
          </a:stretch>
        </p:blipFill>
        <p:spPr>
          <a:xfrm>
            <a:off x="363700" y="2190625"/>
            <a:ext cx="3699350" cy="1980700"/>
          </a:xfrm>
          <a:prstGeom prst="rect">
            <a:avLst/>
          </a:prstGeom>
          <a:noFill/>
          <a:ln>
            <a:noFill/>
          </a:ln>
        </p:spPr>
      </p:pic>
      <p:pic>
        <p:nvPicPr>
          <p:cNvPr id="446" name="Shape 446"/>
          <p:cNvPicPr preferRelativeResize="0"/>
          <p:nvPr/>
        </p:nvPicPr>
        <p:blipFill>
          <a:blip r:embed="rId4">
            <a:alphaModFix/>
          </a:blip>
          <a:stretch>
            <a:fillRect/>
          </a:stretch>
        </p:blipFill>
        <p:spPr>
          <a:xfrm>
            <a:off x="363700" y="1838575"/>
            <a:ext cx="1836850" cy="352050"/>
          </a:xfrm>
          <a:prstGeom prst="rect">
            <a:avLst/>
          </a:prstGeom>
          <a:noFill/>
          <a:ln>
            <a:noFill/>
          </a:ln>
        </p:spPr>
      </p:pic>
      <p:pic>
        <p:nvPicPr>
          <p:cNvPr id="447" name="Shape 447"/>
          <p:cNvPicPr preferRelativeResize="0"/>
          <p:nvPr/>
        </p:nvPicPr>
        <p:blipFill rotWithShape="1">
          <a:blip r:embed="rId5">
            <a:alphaModFix/>
          </a:blip>
          <a:srcRect b="1816" l="29623" r="1081" t="0"/>
          <a:stretch/>
        </p:blipFill>
        <p:spPr>
          <a:xfrm>
            <a:off x="363700" y="4235275"/>
            <a:ext cx="3093476" cy="2491550"/>
          </a:xfrm>
          <a:prstGeom prst="rect">
            <a:avLst/>
          </a:prstGeom>
          <a:noFill/>
          <a:ln>
            <a:noFill/>
          </a:ln>
        </p:spPr>
      </p:pic>
      <p:sp>
        <p:nvSpPr>
          <p:cNvPr id="448" name="Shape 448"/>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cxnSp>
        <p:nvCxnSpPr>
          <p:cNvPr id="454" name="Shape 45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55" name="Shape 455"/>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56" name="Shape 45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57" name="Shape 457"/>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458" name="Shape 458"/>
          <p:cNvSpPr txBox="1"/>
          <p:nvPr/>
        </p:nvSpPr>
        <p:spPr>
          <a:xfrm>
            <a:off x="5341613"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459" name="Shape 459"/>
          <p:cNvSpPr txBox="1"/>
          <p:nvPr/>
        </p:nvSpPr>
        <p:spPr>
          <a:xfrm>
            <a:off x="4350200" y="1833613"/>
            <a:ext cx="6092100" cy="12159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US"/>
              <a:t>i) 공유 화면의 카메라 시점을 조종 할 수 있습니다.</a:t>
            </a:r>
            <a:endParaRPr/>
          </a:p>
          <a:p>
            <a:pPr indent="0" lvl="0" marL="0" marR="0" rtl="0">
              <a:spcBef>
                <a:spcPts val="0"/>
              </a:spcBef>
              <a:spcAft>
                <a:spcPts val="0"/>
              </a:spcAft>
              <a:buNone/>
            </a:pPr>
            <a:r>
              <a:t/>
            </a:r>
            <a:endParaRPr/>
          </a:p>
          <a:p>
            <a:pPr indent="0" lvl="0" marL="0">
              <a:spcBef>
                <a:spcPts val="0"/>
              </a:spcBef>
              <a:spcAft>
                <a:spcPts val="0"/>
              </a:spcAft>
              <a:buNone/>
            </a:pPr>
            <a:r>
              <a:rPr lang="en-US">
                <a:solidFill>
                  <a:schemeClr val="dk1"/>
                </a:solidFill>
              </a:rPr>
              <a:t>ii) 한 PC에 연결된 모든 유저가 한 화면에 표시되는 내에서</a:t>
            </a:r>
            <a:endParaRPr>
              <a:solidFill>
                <a:schemeClr val="dk1"/>
              </a:solidFill>
            </a:endParaRPr>
          </a:p>
          <a:p>
            <a:pPr indent="0" lvl="0" marL="0" rtl="0">
              <a:spcBef>
                <a:spcPts val="0"/>
              </a:spcBef>
              <a:spcAft>
                <a:spcPts val="0"/>
              </a:spcAft>
              <a:buClr>
                <a:schemeClr val="dk1"/>
              </a:buClr>
              <a:buSzPts val="1100"/>
              <a:buFont typeface="Arial"/>
              <a:buNone/>
            </a:pPr>
            <a:r>
              <a:rPr lang="en-US">
                <a:solidFill>
                  <a:schemeClr val="dk1"/>
                </a:solidFill>
              </a:rPr>
              <a:t>  자유롭게 확대 및 축소, 회전 기능을 수행 할 수 있습니다.</a:t>
            </a:r>
            <a:endParaRPr>
              <a:solidFill>
                <a:schemeClr val="dk1"/>
              </a:solidFill>
            </a:endParaRPr>
          </a:p>
          <a:p>
            <a:pPr indent="0" lvl="0" marL="0" marR="0" rtl="0">
              <a:spcBef>
                <a:spcPts val="0"/>
              </a:spcBef>
              <a:spcAft>
                <a:spcPts val="0"/>
              </a:spcAft>
              <a:buNone/>
            </a:pPr>
            <a:r>
              <a:t/>
            </a:r>
            <a:endParaRPr/>
          </a:p>
          <a:p>
            <a:pPr indent="0" lvl="0" marL="0" marR="0" rtl="0">
              <a:spcBef>
                <a:spcPts val="0"/>
              </a:spcBef>
              <a:spcAft>
                <a:spcPts val="0"/>
              </a:spcAft>
              <a:buNone/>
            </a:pPr>
            <a:r>
              <a:rPr lang="en-US"/>
              <a:t>iii) 카메라 탭을 누르면 버튼 활성화 표시로 바뀌며, 가상 </a:t>
            </a:r>
            <a:br>
              <a:rPr lang="en-US"/>
            </a:br>
            <a:r>
              <a:rPr lang="en-US"/>
              <a:t> 패드와 버튼을 이용해 카메라를 조종할 수 있습니다.</a:t>
            </a:r>
            <a:endParaRPr/>
          </a:p>
          <a:p>
            <a:pPr indent="0" lvl="0" marL="0" marR="0" rtl="0">
              <a:spcBef>
                <a:spcPts val="0"/>
              </a:spcBef>
              <a:spcAft>
                <a:spcPts val="0"/>
              </a:spcAft>
              <a:buNone/>
            </a:pPr>
            <a:r>
              <a:t/>
            </a:r>
            <a:endParaRPr/>
          </a:p>
        </p:txBody>
      </p:sp>
      <p:pic>
        <p:nvPicPr>
          <p:cNvPr id="460" name="Shape 460"/>
          <p:cNvPicPr preferRelativeResize="0"/>
          <p:nvPr/>
        </p:nvPicPr>
        <p:blipFill rotWithShape="1">
          <a:blip r:embed="rId3">
            <a:alphaModFix/>
          </a:blip>
          <a:srcRect b="0" l="0" r="0" t="0"/>
          <a:stretch/>
        </p:blipFill>
        <p:spPr>
          <a:xfrm>
            <a:off x="346050" y="1838575"/>
            <a:ext cx="3699349" cy="2332750"/>
          </a:xfrm>
          <a:prstGeom prst="rect">
            <a:avLst/>
          </a:prstGeom>
          <a:noFill/>
          <a:ln>
            <a:noFill/>
          </a:ln>
        </p:spPr>
      </p:pic>
      <p:pic>
        <p:nvPicPr>
          <p:cNvPr id="461" name="Shape 461"/>
          <p:cNvPicPr preferRelativeResize="0"/>
          <p:nvPr/>
        </p:nvPicPr>
        <p:blipFill>
          <a:blip r:embed="rId4">
            <a:alphaModFix/>
          </a:blip>
          <a:stretch>
            <a:fillRect/>
          </a:stretch>
        </p:blipFill>
        <p:spPr>
          <a:xfrm>
            <a:off x="363700" y="1838575"/>
            <a:ext cx="2750200" cy="352050"/>
          </a:xfrm>
          <a:prstGeom prst="rect">
            <a:avLst/>
          </a:prstGeom>
          <a:noFill/>
          <a:ln>
            <a:noFill/>
          </a:ln>
        </p:spPr>
      </p:pic>
      <p:pic>
        <p:nvPicPr>
          <p:cNvPr id="462" name="Shape 462"/>
          <p:cNvPicPr preferRelativeResize="0"/>
          <p:nvPr/>
        </p:nvPicPr>
        <p:blipFill>
          <a:blip r:embed="rId4">
            <a:alphaModFix/>
          </a:blip>
          <a:stretch>
            <a:fillRect/>
          </a:stretch>
        </p:blipFill>
        <p:spPr>
          <a:xfrm>
            <a:off x="2033375" y="2190625"/>
            <a:ext cx="2029675" cy="1980700"/>
          </a:xfrm>
          <a:prstGeom prst="rect">
            <a:avLst/>
          </a:prstGeom>
          <a:noFill/>
          <a:ln>
            <a:noFill/>
          </a:ln>
        </p:spPr>
      </p:pic>
      <p:sp>
        <p:nvSpPr>
          <p:cNvPr id="463" name="Shape 46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3) 게임 화면</a:t>
            </a:r>
            <a:endParaRPr sz="1050">
              <a:solidFill>
                <a:srgbClr val="595959"/>
              </a:solidFill>
            </a:endParaRPr>
          </a:p>
          <a:p>
            <a:pPr indent="-342900" lvl="0" marL="342900" marR="0" rtl="0" algn="ctr">
              <a:lnSpc>
                <a:spcPct val="161904"/>
              </a:lnSpc>
              <a:spcBef>
                <a:spcPts val="0"/>
              </a:spcBef>
              <a:spcAft>
                <a:spcPts val="0"/>
              </a:spcAft>
              <a:buNone/>
            </a:pPr>
            <a:r>
              <a:rPr b="1" lang="en-US" sz="1200">
                <a:solidFill>
                  <a:srgbClr val="595959"/>
                </a:solidFill>
              </a:rPr>
              <a:t>모바일 화면 구성 및  UI</a:t>
            </a:r>
            <a:endParaRPr b="1" sz="1200">
              <a:solidFill>
                <a:srgbClr val="595959"/>
              </a:solidFill>
            </a:endParaRPr>
          </a:p>
        </p:txBody>
      </p:sp>
      <p:pic>
        <p:nvPicPr>
          <p:cNvPr id="464" name="Shape 464"/>
          <p:cNvPicPr preferRelativeResize="0"/>
          <p:nvPr/>
        </p:nvPicPr>
        <p:blipFill>
          <a:blip r:embed="rId5">
            <a:alphaModFix/>
          </a:blip>
          <a:stretch>
            <a:fillRect/>
          </a:stretch>
        </p:blipFill>
        <p:spPr>
          <a:xfrm>
            <a:off x="3142350" y="1838575"/>
            <a:ext cx="875100" cy="318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p:nvPr/>
        </p:nvSpPr>
        <p:spPr>
          <a:xfrm>
            <a:off x="0" y="40200"/>
            <a:ext cx="9144000" cy="6858000"/>
          </a:xfrm>
          <a:prstGeom prst="rect">
            <a:avLst/>
          </a:prstGeom>
          <a:solidFill>
            <a:srgbClr val="8E53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Shape 173"/>
          <p:cNvSpPr txBox="1"/>
          <p:nvPr/>
        </p:nvSpPr>
        <p:spPr>
          <a:xfrm>
            <a:off x="251520" y="260648"/>
            <a:ext cx="3096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lt1"/>
                </a:solidFill>
                <a:latin typeface="Arial"/>
                <a:ea typeface="Arial"/>
                <a:cs typeface="Arial"/>
                <a:sym typeface="Arial"/>
              </a:rPr>
              <a:t>INDEX.</a:t>
            </a:r>
            <a:endParaRPr sz="3600">
              <a:solidFill>
                <a:schemeClr val="lt1"/>
              </a:solidFill>
              <a:latin typeface="Arial"/>
              <a:ea typeface="Arial"/>
              <a:cs typeface="Arial"/>
              <a:sym typeface="Arial"/>
            </a:endParaRPr>
          </a:p>
        </p:txBody>
      </p:sp>
      <p:sp>
        <p:nvSpPr>
          <p:cNvPr id="174" name="Shape 174"/>
          <p:cNvSpPr txBox="1"/>
          <p:nvPr/>
        </p:nvSpPr>
        <p:spPr>
          <a:xfrm>
            <a:off x="1115616" y="2924944"/>
            <a:ext cx="11520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lt1"/>
                </a:solidFill>
              </a:rPr>
              <a:t>게임</a:t>
            </a:r>
            <a:endParaRPr sz="3600">
              <a:solidFill>
                <a:schemeClr val="lt1"/>
              </a:solidFill>
            </a:endParaRPr>
          </a:p>
          <a:p>
            <a:pPr indent="0" lvl="0" marL="0" marR="0" rtl="0" algn="l">
              <a:spcBef>
                <a:spcPts val="0"/>
              </a:spcBef>
              <a:spcAft>
                <a:spcPts val="0"/>
              </a:spcAft>
              <a:buNone/>
            </a:pPr>
            <a:r>
              <a:rPr lang="en-US" sz="3600">
                <a:solidFill>
                  <a:schemeClr val="lt1"/>
                </a:solidFill>
              </a:rPr>
              <a:t>컨셉</a:t>
            </a:r>
            <a:endParaRPr sz="3600">
              <a:solidFill>
                <a:schemeClr val="lt1"/>
              </a:solidFill>
            </a:endParaRPr>
          </a:p>
        </p:txBody>
      </p:sp>
      <p:sp>
        <p:nvSpPr>
          <p:cNvPr id="175" name="Shape 175"/>
          <p:cNvSpPr txBox="1"/>
          <p:nvPr/>
        </p:nvSpPr>
        <p:spPr>
          <a:xfrm>
            <a:off x="3131960" y="2924944"/>
            <a:ext cx="1152000" cy="12003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chemeClr val="lt1"/>
                </a:solidFill>
              </a:rPr>
              <a:t>등장</a:t>
            </a:r>
            <a:endParaRPr sz="3600">
              <a:solidFill>
                <a:schemeClr val="lt1"/>
              </a:solidFill>
            </a:endParaRPr>
          </a:p>
          <a:p>
            <a:pPr indent="0" lvl="0" marL="0" rtl="0">
              <a:spcBef>
                <a:spcPts val="0"/>
              </a:spcBef>
              <a:spcAft>
                <a:spcPts val="0"/>
              </a:spcAft>
              <a:buClr>
                <a:schemeClr val="dk1"/>
              </a:buClr>
              <a:buFont typeface="Arial"/>
              <a:buNone/>
            </a:pPr>
            <a:r>
              <a:rPr lang="en-US" sz="3600">
                <a:solidFill>
                  <a:schemeClr val="lt1"/>
                </a:solidFill>
              </a:rPr>
              <a:t>인물</a:t>
            </a:r>
            <a:endParaRPr sz="3600">
              <a:solidFill>
                <a:schemeClr val="lt1"/>
              </a:solidFill>
            </a:endParaRPr>
          </a:p>
        </p:txBody>
      </p:sp>
      <p:sp>
        <p:nvSpPr>
          <p:cNvPr id="176" name="Shape 176"/>
          <p:cNvSpPr txBox="1"/>
          <p:nvPr/>
        </p:nvSpPr>
        <p:spPr>
          <a:xfrm>
            <a:off x="5076176" y="2924944"/>
            <a:ext cx="1152000" cy="12003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3600">
                <a:solidFill>
                  <a:schemeClr val="lt1"/>
                </a:solidFill>
              </a:rPr>
              <a:t>게임</a:t>
            </a:r>
            <a:endParaRPr sz="3600">
              <a:solidFill>
                <a:schemeClr val="lt1"/>
              </a:solidFill>
            </a:endParaRPr>
          </a:p>
          <a:p>
            <a:pPr indent="0" lvl="0" marL="0" rtl="0">
              <a:spcBef>
                <a:spcPts val="0"/>
              </a:spcBef>
              <a:spcAft>
                <a:spcPts val="0"/>
              </a:spcAft>
              <a:buClr>
                <a:schemeClr val="dk1"/>
              </a:buClr>
              <a:buFont typeface="Arial"/>
              <a:buNone/>
            </a:pPr>
            <a:r>
              <a:rPr lang="en-US" sz="3600">
                <a:solidFill>
                  <a:schemeClr val="lt1"/>
                </a:solidFill>
              </a:rPr>
              <a:t>소개</a:t>
            </a:r>
            <a:endParaRPr/>
          </a:p>
        </p:txBody>
      </p:sp>
      <p:sp>
        <p:nvSpPr>
          <p:cNvPr id="177" name="Shape 177"/>
          <p:cNvSpPr txBox="1"/>
          <p:nvPr/>
        </p:nvSpPr>
        <p:spPr>
          <a:xfrm>
            <a:off x="6948264" y="2924944"/>
            <a:ext cx="1152000" cy="12003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3600">
                <a:solidFill>
                  <a:schemeClr val="lt1"/>
                </a:solidFill>
              </a:rPr>
              <a:t>차후 계획</a:t>
            </a:r>
            <a:endParaRPr/>
          </a:p>
        </p:txBody>
      </p:sp>
      <p:cxnSp>
        <p:nvCxnSpPr>
          <p:cNvPr id="178" name="Shape 178"/>
          <p:cNvCxnSpPr/>
          <p:nvPr/>
        </p:nvCxnSpPr>
        <p:spPr>
          <a:xfrm>
            <a:off x="1187624"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79" name="Shape 179"/>
          <p:cNvCxnSpPr/>
          <p:nvPr/>
        </p:nvCxnSpPr>
        <p:spPr>
          <a:xfrm>
            <a:off x="1187624"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0" name="Shape 180"/>
          <p:cNvCxnSpPr/>
          <p:nvPr/>
        </p:nvCxnSpPr>
        <p:spPr>
          <a:xfrm>
            <a:off x="3203848"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1" name="Shape 181"/>
          <p:cNvCxnSpPr/>
          <p:nvPr/>
        </p:nvCxnSpPr>
        <p:spPr>
          <a:xfrm>
            <a:off x="3203848"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2" name="Shape 182"/>
          <p:cNvCxnSpPr/>
          <p:nvPr/>
        </p:nvCxnSpPr>
        <p:spPr>
          <a:xfrm>
            <a:off x="5148064"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3" name="Shape 183"/>
          <p:cNvCxnSpPr/>
          <p:nvPr/>
        </p:nvCxnSpPr>
        <p:spPr>
          <a:xfrm>
            <a:off x="5148064"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4" name="Shape 184"/>
          <p:cNvCxnSpPr/>
          <p:nvPr/>
        </p:nvCxnSpPr>
        <p:spPr>
          <a:xfrm>
            <a:off x="7020272" y="2809503"/>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5" name="Shape 185"/>
          <p:cNvCxnSpPr/>
          <p:nvPr/>
        </p:nvCxnSpPr>
        <p:spPr>
          <a:xfrm>
            <a:off x="7020272" y="4264521"/>
            <a:ext cx="792000" cy="0"/>
          </a:xfrm>
          <a:prstGeom prst="straightConnector1">
            <a:avLst/>
          </a:prstGeom>
          <a:noFill/>
          <a:ln cap="flat" cmpd="sng" w="9525">
            <a:solidFill>
              <a:schemeClr val="lt1"/>
            </a:solidFill>
            <a:prstDash val="solid"/>
            <a:round/>
            <a:headEnd len="med" w="med" type="none"/>
            <a:tailEnd len="med" w="med" type="none"/>
          </a:ln>
        </p:spPr>
      </p:cxnSp>
      <p:cxnSp>
        <p:nvCxnSpPr>
          <p:cNvPr id="186" name="Shape 186"/>
          <p:cNvCxnSpPr/>
          <p:nvPr/>
        </p:nvCxnSpPr>
        <p:spPr>
          <a:xfrm>
            <a:off x="1187624"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87" name="Shape 187"/>
          <p:cNvCxnSpPr/>
          <p:nvPr/>
        </p:nvCxnSpPr>
        <p:spPr>
          <a:xfrm>
            <a:off x="3203848"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88" name="Shape 188"/>
          <p:cNvCxnSpPr/>
          <p:nvPr/>
        </p:nvCxnSpPr>
        <p:spPr>
          <a:xfrm>
            <a:off x="5148064"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89" name="Shape 189"/>
          <p:cNvCxnSpPr/>
          <p:nvPr/>
        </p:nvCxnSpPr>
        <p:spPr>
          <a:xfrm>
            <a:off x="7020272" y="4221088"/>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0" name="Shape 190"/>
          <p:cNvCxnSpPr/>
          <p:nvPr/>
        </p:nvCxnSpPr>
        <p:spPr>
          <a:xfrm>
            <a:off x="1187624" y="2871986"/>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1" name="Shape 191"/>
          <p:cNvCxnSpPr/>
          <p:nvPr/>
        </p:nvCxnSpPr>
        <p:spPr>
          <a:xfrm>
            <a:off x="3203848" y="2871986"/>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2" name="Shape 192"/>
          <p:cNvCxnSpPr/>
          <p:nvPr/>
        </p:nvCxnSpPr>
        <p:spPr>
          <a:xfrm>
            <a:off x="5148064" y="2871986"/>
            <a:ext cx="792000" cy="0"/>
          </a:xfrm>
          <a:prstGeom prst="straightConnector1">
            <a:avLst/>
          </a:prstGeom>
          <a:noFill/>
          <a:ln cap="flat" cmpd="sng" w="38100">
            <a:solidFill>
              <a:schemeClr val="lt1"/>
            </a:solidFill>
            <a:prstDash val="solid"/>
            <a:round/>
            <a:headEnd len="med" w="med" type="none"/>
            <a:tailEnd len="med" w="med" type="none"/>
          </a:ln>
        </p:spPr>
      </p:cxnSp>
      <p:cxnSp>
        <p:nvCxnSpPr>
          <p:cNvPr id="193" name="Shape 193"/>
          <p:cNvCxnSpPr/>
          <p:nvPr/>
        </p:nvCxnSpPr>
        <p:spPr>
          <a:xfrm>
            <a:off x="7020272" y="2871986"/>
            <a:ext cx="792000" cy="0"/>
          </a:xfrm>
          <a:prstGeom prst="straightConnector1">
            <a:avLst/>
          </a:prstGeom>
          <a:noFill/>
          <a:ln cap="flat" cmpd="sng" w="38100">
            <a:solidFill>
              <a:schemeClr val="lt1"/>
            </a:solidFill>
            <a:prstDash val="solid"/>
            <a:round/>
            <a:headEnd len="med" w="med" type="none"/>
            <a:tailEnd len="med" w="med" type="none"/>
          </a:ln>
        </p:spPr>
      </p:cxnSp>
      <p:sp>
        <p:nvSpPr>
          <p:cNvPr id="194" name="Shape 194"/>
          <p:cNvSpPr txBox="1"/>
          <p:nvPr/>
        </p:nvSpPr>
        <p:spPr>
          <a:xfrm>
            <a:off x="1115616"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a:t>
            </a:r>
            <a:endParaRPr/>
          </a:p>
        </p:txBody>
      </p:sp>
      <p:sp>
        <p:nvSpPr>
          <p:cNvPr id="195" name="Shape 195"/>
          <p:cNvSpPr txBox="1"/>
          <p:nvPr/>
        </p:nvSpPr>
        <p:spPr>
          <a:xfrm>
            <a:off x="3131960"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a:t>
            </a:r>
            <a:endParaRPr sz="1800">
              <a:solidFill>
                <a:schemeClr val="lt1"/>
              </a:solidFill>
              <a:latin typeface="Arial"/>
              <a:ea typeface="Arial"/>
              <a:cs typeface="Arial"/>
              <a:sym typeface="Arial"/>
            </a:endParaRPr>
          </a:p>
        </p:txBody>
      </p:sp>
      <p:sp>
        <p:nvSpPr>
          <p:cNvPr id="196" name="Shape 196"/>
          <p:cNvSpPr txBox="1"/>
          <p:nvPr/>
        </p:nvSpPr>
        <p:spPr>
          <a:xfrm>
            <a:off x="5076176"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a:t>
            </a:r>
            <a:endParaRPr sz="1800">
              <a:solidFill>
                <a:schemeClr val="lt1"/>
              </a:solidFill>
              <a:latin typeface="Arial"/>
              <a:ea typeface="Arial"/>
              <a:cs typeface="Arial"/>
              <a:sym typeface="Arial"/>
            </a:endParaRPr>
          </a:p>
        </p:txBody>
      </p:sp>
      <p:sp>
        <p:nvSpPr>
          <p:cNvPr id="197" name="Shape 197"/>
          <p:cNvSpPr txBox="1"/>
          <p:nvPr/>
        </p:nvSpPr>
        <p:spPr>
          <a:xfrm>
            <a:off x="6948264" y="2411596"/>
            <a:ext cx="11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a:t>
            </a:r>
            <a:endParaRPr sz="18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470" name="Shape 470"/>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a:t>
            </a:r>
            <a:r>
              <a:rPr lang="en-US" sz="1050">
                <a:solidFill>
                  <a:srgbClr val="595959"/>
                </a:solidFill>
              </a:rPr>
              <a:t>) 게임 플레이 </a:t>
            </a:r>
            <a:endParaRPr/>
          </a:p>
        </p:txBody>
      </p:sp>
      <p:cxnSp>
        <p:nvCxnSpPr>
          <p:cNvPr id="471" name="Shape 471"/>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472" name="Shape 472"/>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473" name="Shape 473"/>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474" name="Shape 474"/>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전체 흐름</a:t>
            </a:r>
            <a:endParaRPr b="1" sz="1600"/>
          </a:p>
        </p:txBody>
      </p:sp>
      <p:grpSp>
        <p:nvGrpSpPr>
          <p:cNvPr id="475" name="Shape 475"/>
          <p:cNvGrpSpPr/>
          <p:nvPr/>
        </p:nvGrpSpPr>
        <p:grpSpPr>
          <a:xfrm>
            <a:off x="2900405" y="1669163"/>
            <a:ext cx="3394792" cy="4973700"/>
            <a:chOff x="2748005" y="1218125"/>
            <a:chExt cx="3394792" cy="4973700"/>
          </a:xfrm>
        </p:grpSpPr>
        <p:sp>
          <p:nvSpPr>
            <p:cNvPr id="476" name="Shape 476"/>
            <p:cNvSpPr/>
            <p:nvPr/>
          </p:nvSpPr>
          <p:spPr>
            <a:xfrm>
              <a:off x="2960705" y="121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PC 프로그램 실행 </a:t>
              </a:r>
              <a:endParaRPr sz="1200"/>
            </a:p>
          </p:txBody>
        </p:sp>
        <p:sp>
          <p:nvSpPr>
            <p:cNvPr id="477" name="Shape 477"/>
            <p:cNvSpPr/>
            <p:nvPr/>
          </p:nvSpPr>
          <p:spPr>
            <a:xfrm>
              <a:off x="2960705" y="1903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rPr>
                <a:t>모바일 </a:t>
              </a:r>
              <a:r>
                <a:rPr lang="en-US" sz="1200"/>
                <a:t>연결 </a:t>
              </a:r>
              <a:endParaRPr sz="1200"/>
            </a:p>
          </p:txBody>
        </p:sp>
        <p:sp>
          <p:nvSpPr>
            <p:cNvPr id="478" name="Shape 478"/>
            <p:cNvSpPr/>
            <p:nvPr/>
          </p:nvSpPr>
          <p:spPr>
            <a:xfrm>
              <a:off x="4856697" y="12181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모바일</a:t>
              </a:r>
              <a:endParaRPr sz="1200"/>
            </a:p>
            <a:p>
              <a:pPr indent="0" lvl="0" marL="0" rtl="0" algn="ctr">
                <a:spcBef>
                  <a:spcPts val="0"/>
                </a:spcBef>
                <a:spcAft>
                  <a:spcPts val="0"/>
                </a:spcAft>
                <a:buNone/>
              </a:pPr>
              <a:r>
                <a:rPr lang="en-US" sz="1200"/>
                <a:t>앱 실행 </a:t>
              </a:r>
              <a:endParaRPr sz="1200"/>
            </a:p>
          </p:txBody>
        </p:sp>
        <p:sp>
          <p:nvSpPr>
            <p:cNvPr id="479" name="Shape 479"/>
            <p:cNvSpPr/>
            <p:nvPr/>
          </p:nvSpPr>
          <p:spPr>
            <a:xfrm>
              <a:off x="2960705" y="2665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호스트 설정</a:t>
              </a:r>
              <a:endParaRPr sz="1200"/>
            </a:p>
            <a:p>
              <a:pPr indent="0" lvl="0" marL="0" rtl="0" algn="ctr">
                <a:spcBef>
                  <a:spcPts val="0"/>
                </a:spcBef>
                <a:spcAft>
                  <a:spcPts val="0"/>
                </a:spcAft>
                <a:buNone/>
              </a:pPr>
              <a:r>
                <a:rPr lang="en-US" sz="1200">
                  <a:solidFill>
                    <a:schemeClr val="dk1"/>
                  </a:solidFill>
                </a:rPr>
                <a:t>대기실 입장</a:t>
              </a:r>
              <a:endParaRPr sz="1200"/>
            </a:p>
          </p:txBody>
        </p:sp>
        <p:sp>
          <p:nvSpPr>
            <p:cNvPr id="480" name="Shape 480"/>
            <p:cNvSpPr/>
            <p:nvPr/>
          </p:nvSpPr>
          <p:spPr>
            <a:xfrm>
              <a:off x="2960705" y="3427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시작</a:t>
              </a:r>
              <a:endParaRPr sz="1200"/>
            </a:p>
          </p:txBody>
        </p:sp>
        <p:sp>
          <p:nvSpPr>
            <p:cNvPr id="481" name="Shape 481"/>
            <p:cNvSpPr/>
            <p:nvPr/>
          </p:nvSpPr>
          <p:spPr>
            <a:xfrm>
              <a:off x="4856697" y="19039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PC 연결 </a:t>
              </a:r>
              <a:endParaRPr sz="1200"/>
            </a:p>
          </p:txBody>
        </p:sp>
        <p:sp>
          <p:nvSpPr>
            <p:cNvPr id="482" name="Shape 482"/>
            <p:cNvSpPr/>
            <p:nvPr/>
          </p:nvSpPr>
          <p:spPr>
            <a:xfrm>
              <a:off x="4856697" y="34279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컨트롤러 화면 </a:t>
              </a:r>
              <a:endParaRPr sz="1200"/>
            </a:p>
          </p:txBody>
        </p:sp>
        <p:sp>
          <p:nvSpPr>
            <p:cNvPr id="483" name="Shape 483"/>
            <p:cNvSpPr/>
            <p:nvPr/>
          </p:nvSpPr>
          <p:spPr>
            <a:xfrm>
              <a:off x="2960705" y="41899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진행</a:t>
              </a:r>
              <a:endParaRPr sz="1200"/>
            </a:p>
          </p:txBody>
        </p:sp>
        <p:sp>
          <p:nvSpPr>
            <p:cNvPr id="484" name="Shape 484"/>
            <p:cNvSpPr/>
            <p:nvPr/>
          </p:nvSpPr>
          <p:spPr>
            <a:xfrm>
              <a:off x="2960705" y="56377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PC 프로그램</a:t>
              </a:r>
              <a:endParaRPr sz="1200"/>
            </a:p>
            <a:p>
              <a:pPr indent="0" lvl="0" marL="0" rtl="0" algn="ctr">
                <a:spcBef>
                  <a:spcPts val="0"/>
                </a:spcBef>
                <a:spcAft>
                  <a:spcPts val="0"/>
                </a:spcAft>
                <a:buNone/>
              </a:pPr>
              <a:r>
                <a:rPr lang="en-US" sz="1200"/>
                <a:t>종료</a:t>
              </a:r>
              <a:endParaRPr sz="1200"/>
            </a:p>
          </p:txBody>
        </p:sp>
        <p:sp>
          <p:nvSpPr>
            <p:cNvPr id="485" name="Shape 485"/>
            <p:cNvSpPr/>
            <p:nvPr/>
          </p:nvSpPr>
          <p:spPr>
            <a:xfrm>
              <a:off x="4856697" y="56377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모바일 앱 종료 </a:t>
              </a:r>
              <a:endParaRPr sz="1200"/>
            </a:p>
          </p:txBody>
        </p:sp>
        <p:sp>
          <p:nvSpPr>
            <p:cNvPr id="486" name="Shape 486"/>
            <p:cNvSpPr/>
            <p:nvPr/>
          </p:nvSpPr>
          <p:spPr>
            <a:xfrm>
              <a:off x="2960705" y="48757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종료</a:t>
              </a:r>
              <a:br>
                <a:rPr lang="en-US" sz="1200"/>
              </a:br>
              <a:r>
                <a:rPr lang="en-US" sz="1200"/>
                <a:t>대기실 재 입장</a:t>
              </a:r>
              <a:endParaRPr sz="1200"/>
            </a:p>
          </p:txBody>
        </p:sp>
        <p:cxnSp>
          <p:nvCxnSpPr>
            <p:cNvPr id="487" name="Shape 487"/>
            <p:cNvCxnSpPr>
              <a:stCxn id="486" idx="1"/>
            </p:cNvCxnSpPr>
            <p:nvPr/>
          </p:nvCxnSpPr>
          <p:spPr>
            <a:xfrm rot="10800000">
              <a:off x="2748005" y="3709475"/>
              <a:ext cx="212700" cy="1443300"/>
            </a:xfrm>
            <a:prstGeom prst="bentConnector2">
              <a:avLst/>
            </a:prstGeom>
            <a:noFill/>
            <a:ln cap="flat" cmpd="sng" w="19050">
              <a:solidFill>
                <a:srgbClr val="980000"/>
              </a:solidFill>
              <a:prstDash val="solid"/>
              <a:round/>
              <a:headEnd len="lg" w="lg" type="none"/>
              <a:tailEnd len="lg" w="lg" type="none"/>
            </a:ln>
          </p:spPr>
        </p:cxnSp>
        <p:sp>
          <p:nvSpPr>
            <p:cNvPr id="488" name="Shape 488"/>
            <p:cNvSpPr/>
            <p:nvPr/>
          </p:nvSpPr>
          <p:spPr>
            <a:xfrm>
              <a:off x="4856692" y="2665923"/>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캐릭터 설정</a:t>
              </a:r>
              <a:endParaRPr sz="1200"/>
            </a:p>
          </p:txBody>
        </p:sp>
        <p:cxnSp>
          <p:nvCxnSpPr>
            <p:cNvPr id="489" name="Shape 489"/>
            <p:cNvCxnSpPr>
              <a:stCxn id="476" idx="2"/>
              <a:endCxn id="477" idx="0"/>
            </p:cNvCxnSpPr>
            <p:nvPr/>
          </p:nvCxnSpPr>
          <p:spPr>
            <a:xfrm>
              <a:off x="3603755" y="1772225"/>
              <a:ext cx="0" cy="131700"/>
            </a:xfrm>
            <a:prstGeom prst="straightConnector1">
              <a:avLst/>
            </a:prstGeom>
            <a:noFill/>
            <a:ln cap="flat" cmpd="sng" w="9525">
              <a:solidFill>
                <a:schemeClr val="dk2"/>
              </a:solidFill>
              <a:prstDash val="solid"/>
              <a:round/>
              <a:headEnd len="lg" w="lg" type="none"/>
              <a:tailEnd len="lg" w="lg" type="triangle"/>
            </a:ln>
          </p:spPr>
        </p:cxnSp>
        <p:cxnSp>
          <p:nvCxnSpPr>
            <p:cNvPr id="490" name="Shape 490"/>
            <p:cNvCxnSpPr>
              <a:stCxn id="478" idx="2"/>
              <a:endCxn id="481" idx="0"/>
            </p:cNvCxnSpPr>
            <p:nvPr/>
          </p:nvCxnSpPr>
          <p:spPr>
            <a:xfrm>
              <a:off x="5499747" y="1772225"/>
              <a:ext cx="0" cy="131700"/>
            </a:xfrm>
            <a:prstGeom prst="straightConnector1">
              <a:avLst/>
            </a:prstGeom>
            <a:noFill/>
            <a:ln cap="flat" cmpd="sng" w="9525">
              <a:solidFill>
                <a:schemeClr val="dk2"/>
              </a:solidFill>
              <a:prstDash val="solid"/>
              <a:round/>
              <a:headEnd len="lg" w="lg" type="none"/>
              <a:tailEnd len="lg" w="lg" type="triangle"/>
            </a:ln>
          </p:spPr>
        </p:cxnSp>
        <p:cxnSp>
          <p:nvCxnSpPr>
            <p:cNvPr id="491" name="Shape 491"/>
            <p:cNvCxnSpPr>
              <a:stCxn id="477" idx="3"/>
              <a:endCxn id="481" idx="1"/>
            </p:cNvCxnSpPr>
            <p:nvPr/>
          </p:nvCxnSpPr>
          <p:spPr>
            <a:xfrm>
              <a:off x="4246805" y="2180975"/>
              <a:ext cx="609900" cy="600"/>
            </a:xfrm>
            <a:prstGeom prst="bentConnector3">
              <a:avLst>
                <a:gd fmla="val 49999" name="adj1"/>
              </a:avLst>
            </a:prstGeom>
            <a:noFill/>
            <a:ln cap="flat" cmpd="sng" w="9525">
              <a:solidFill>
                <a:schemeClr val="dk2"/>
              </a:solidFill>
              <a:prstDash val="solid"/>
              <a:round/>
              <a:headEnd len="lg" w="lg" type="none"/>
              <a:tailEnd len="lg" w="lg" type="none"/>
            </a:ln>
          </p:spPr>
        </p:cxnSp>
        <p:cxnSp>
          <p:nvCxnSpPr>
            <p:cNvPr id="492" name="Shape 492"/>
            <p:cNvCxnSpPr>
              <a:stCxn id="477" idx="2"/>
              <a:endCxn id="479" idx="0"/>
            </p:cNvCxnSpPr>
            <p:nvPr/>
          </p:nvCxnSpPr>
          <p:spPr>
            <a:xfrm>
              <a:off x="3603755" y="24580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493" name="Shape 493"/>
            <p:cNvCxnSpPr>
              <a:stCxn id="479" idx="3"/>
              <a:endCxn id="488" idx="1"/>
            </p:cNvCxnSpPr>
            <p:nvPr/>
          </p:nvCxnSpPr>
          <p:spPr>
            <a:xfrm>
              <a:off x="4246805" y="2942975"/>
              <a:ext cx="609900" cy="0"/>
            </a:xfrm>
            <a:prstGeom prst="straightConnector1">
              <a:avLst/>
            </a:prstGeom>
            <a:noFill/>
            <a:ln cap="flat" cmpd="sng" w="9525">
              <a:solidFill>
                <a:schemeClr val="dk2"/>
              </a:solidFill>
              <a:prstDash val="solid"/>
              <a:round/>
              <a:headEnd len="lg" w="lg" type="none"/>
              <a:tailEnd len="lg" w="lg" type="triangle"/>
            </a:ln>
          </p:spPr>
        </p:cxnSp>
        <p:cxnSp>
          <p:nvCxnSpPr>
            <p:cNvPr id="494" name="Shape 494"/>
            <p:cNvCxnSpPr>
              <a:stCxn id="488" idx="2"/>
              <a:endCxn id="482" idx="0"/>
            </p:cNvCxnSpPr>
            <p:nvPr/>
          </p:nvCxnSpPr>
          <p:spPr>
            <a:xfrm>
              <a:off x="5499742" y="3220023"/>
              <a:ext cx="0" cy="207900"/>
            </a:xfrm>
            <a:prstGeom prst="straightConnector1">
              <a:avLst/>
            </a:prstGeom>
            <a:noFill/>
            <a:ln cap="flat" cmpd="sng" w="9525">
              <a:solidFill>
                <a:schemeClr val="dk2"/>
              </a:solidFill>
              <a:prstDash val="solid"/>
              <a:round/>
              <a:headEnd len="lg" w="lg" type="none"/>
              <a:tailEnd len="lg" w="lg" type="triangle"/>
            </a:ln>
          </p:spPr>
        </p:cxnSp>
        <p:cxnSp>
          <p:nvCxnSpPr>
            <p:cNvPr id="495" name="Shape 495"/>
            <p:cNvCxnSpPr>
              <a:stCxn id="482" idx="1"/>
              <a:endCxn id="480" idx="3"/>
            </p:cNvCxnSpPr>
            <p:nvPr/>
          </p:nvCxnSpPr>
          <p:spPr>
            <a:xfrm rot="10800000">
              <a:off x="4246797" y="3704975"/>
              <a:ext cx="609900" cy="0"/>
            </a:xfrm>
            <a:prstGeom prst="straightConnector1">
              <a:avLst/>
            </a:prstGeom>
            <a:noFill/>
            <a:ln cap="flat" cmpd="sng" w="9525">
              <a:solidFill>
                <a:schemeClr val="dk2"/>
              </a:solidFill>
              <a:prstDash val="solid"/>
              <a:round/>
              <a:headEnd len="lg" w="lg" type="none"/>
              <a:tailEnd len="lg" w="lg" type="triangle"/>
            </a:ln>
          </p:spPr>
        </p:cxnSp>
        <p:cxnSp>
          <p:nvCxnSpPr>
            <p:cNvPr id="496" name="Shape 496"/>
            <p:cNvCxnSpPr>
              <a:stCxn id="480" idx="2"/>
              <a:endCxn id="483" idx="0"/>
            </p:cNvCxnSpPr>
            <p:nvPr/>
          </p:nvCxnSpPr>
          <p:spPr>
            <a:xfrm>
              <a:off x="3603755" y="39820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497" name="Shape 497"/>
            <p:cNvCxnSpPr>
              <a:stCxn id="483" idx="2"/>
              <a:endCxn id="486" idx="0"/>
            </p:cNvCxnSpPr>
            <p:nvPr/>
          </p:nvCxnSpPr>
          <p:spPr>
            <a:xfrm>
              <a:off x="3603755" y="4744025"/>
              <a:ext cx="0" cy="131700"/>
            </a:xfrm>
            <a:prstGeom prst="straightConnector1">
              <a:avLst/>
            </a:prstGeom>
            <a:noFill/>
            <a:ln cap="flat" cmpd="sng" w="9525">
              <a:solidFill>
                <a:schemeClr val="dk2"/>
              </a:solidFill>
              <a:prstDash val="solid"/>
              <a:round/>
              <a:headEnd len="lg" w="lg" type="none"/>
              <a:tailEnd len="lg" w="lg" type="triangle"/>
            </a:ln>
          </p:spPr>
        </p:cxnSp>
        <p:cxnSp>
          <p:nvCxnSpPr>
            <p:cNvPr id="498" name="Shape 498"/>
            <p:cNvCxnSpPr>
              <a:stCxn id="486" idx="2"/>
              <a:endCxn id="484" idx="0"/>
            </p:cNvCxnSpPr>
            <p:nvPr/>
          </p:nvCxnSpPr>
          <p:spPr>
            <a:xfrm>
              <a:off x="3603755" y="54298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499" name="Shape 499"/>
            <p:cNvCxnSpPr>
              <a:stCxn id="484" idx="3"/>
              <a:endCxn id="485" idx="1"/>
            </p:cNvCxnSpPr>
            <p:nvPr/>
          </p:nvCxnSpPr>
          <p:spPr>
            <a:xfrm>
              <a:off x="4246805" y="5914775"/>
              <a:ext cx="609900" cy="0"/>
            </a:xfrm>
            <a:prstGeom prst="straightConnector1">
              <a:avLst/>
            </a:prstGeom>
            <a:noFill/>
            <a:ln cap="flat" cmpd="sng" w="9525">
              <a:solidFill>
                <a:schemeClr val="dk2"/>
              </a:solidFill>
              <a:prstDash val="solid"/>
              <a:round/>
              <a:headEnd len="lg" w="lg" type="none"/>
              <a:tailEnd len="lg" w="lg" type="triangle"/>
            </a:ln>
          </p:spPr>
        </p:cxnSp>
        <p:cxnSp>
          <p:nvCxnSpPr>
            <p:cNvPr id="500" name="Shape 500"/>
            <p:cNvCxnSpPr>
              <a:endCxn id="480" idx="1"/>
            </p:cNvCxnSpPr>
            <p:nvPr/>
          </p:nvCxnSpPr>
          <p:spPr>
            <a:xfrm>
              <a:off x="2748005" y="3703175"/>
              <a:ext cx="212700" cy="1800"/>
            </a:xfrm>
            <a:prstGeom prst="straightConnector1">
              <a:avLst/>
            </a:prstGeom>
            <a:noFill/>
            <a:ln cap="flat" cmpd="sng" w="19050">
              <a:solidFill>
                <a:srgbClr val="980000"/>
              </a:solidFill>
              <a:prstDash val="solid"/>
              <a:round/>
              <a:headEnd len="lg" w="lg" type="none"/>
              <a:tailEnd len="lg" w="lg" type="triangle"/>
            </a:ln>
          </p:spPr>
        </p:cxnSp>
      </p:grpSp>
      <p:grpSp>
        <p:nvGrpSpPr>
          <p:cNvPr id="501" name="Shape 501"/>
          <p:cNvGrpSpPr/>
          <p:nvPr/>
        </p:nvGrpSpPr>
        <p:grpSpPr>
          <a:xfrm>
            <a:off x="1092875" y="2266488"/>
            <a:ext cx="1632725" cy="512700"/>
            <a:chOff x="1016675" y="1815450"/>
            <a:chExt cx="1632725" cy="512700"/>
          </a:xfrm>
        </p:grpSpPr>
        <p:cxnSp>
          <p:nvCxnSpPr>
            <p:cNvPr id="502" name="Shape 502"/>
            <p:cNvCxnSpPr/>
            <p:nvPr/>
          </p:nvCxnSpPr>
          <p:spPr>
            <a:xfrm>
              <a:off x="1016675" y="1959425"/>
              <a:ext cx="591600" cy="0"/>
            </a:xfrm>
            <a:prstGeom prst="straightConnector1">
              <a:avLst/>
            </a:prstGeom>
            <a:noFill/>
            <a:ln cap="flat" cmpd="sng" w="9525">
              <a:solidFill>
                <a:schemeClr val="dk2"/>
              </a:solidFill>
              <a:prstDash val="solid"/>
              <a:round/>
              <a:headEnd len="lg" w="lg" type="none"/>
              <a:tailEnd len="lg" w="lg" type="triangle"/>
            </a:ln>
          </p:spPr>
        </p:cxnSp>
        <p:cxnSp>
          <p:nvCxnSpPr>
            <p:cNvPr id="503" name="Shape 503"/>
            <p:cNvCxnSpPr/>
            <p:nvPr/>
          </p:nvCxnSpPr>
          <p:spPr>
            <a:xfrm>
              <a:off x="1016675" y="2282710"/>
              <a:ext cx="591600" cy="0"/>
            </a:xfrm>
            <a:prstGeom prst="straightConnector1">
              <a:avLst/>
            </a:prstGeom>
            <a:noFill/>
            <a:ln cap="flat" cmpd="sng" w="19050">
              <a:solidFill>
                <a:srgbClr val="980000"/>
              </a:solidFill>
              <a:prstDash val="solid"/>
              <a:round/>
              <a:headEnd len="lg" w="lg" type="none"/>
              <a:tailEnd len="lg" w="lg" type="triangle"/>
            </a:ln>
          </p:spPr>
        </p:cxnSp>
        <p:sp>
          <p:nvSpPr>
            <p:cNvPr id="504" name="Shape 504"/>
            <p:cNvSpPr txBox="1"/>
            <p:nvPr/>
          </p:nvSpPr>
          <p:spPr>
            <a:xfrm>
              <a:off x="1706800" y="18154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진행 방향</a:t>
              </a:r>
              <a:endParaRPr sz="800"/>
            </a:p>
          </p:txBody>
        </p:sp>
        <p:sp>
          <p:nvSpPr>
            <p:cNvPr id="505" name="Shape 505"/>
            <p:cNvSpPr txBox="1"/>
            <p:nvPr/>
          </p:nvSpPr>
          <p:spPr>
            <a:xfrm>
              <a:off x="1706800" y="2120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루프</a:t>
              </a:r>
              <a:endParaRPr sz="800"/>
            </a:p>
          </p:txBody>
        </p:sp>
      </p:grpSp>
      <p:grpSp>
        <p:nvGrpSpPr>
          <p:cNvPr id="506" name="Shape 506"/>
          <p:cNvGrpSpPr/>
          <p:nvPr/>
        </p:nvGrpSpPr>
        <p:grpSpPr>
          <a:xfrm>
            <a:off x="1115500" y="3025425"/>
            <a:ext cx="2001485" cy="954000"/>
            <a:chOff x="1115500" y="3025425"/>
            <a:chExt cx="2001485" cy="954000"/>
          </a:xfrm>
        </p:grpSpPr>
        <p:sp>
          <p:nvSpPr>
            <p:cNvPr id="507" name="Shape 507"/>
            <p:cNvSpPr/>
            <p:nvPr/>
          </p:nvSpPr>
          <p:spPr>
            <a:xfrm>
              <a:off x="1115500" y="3025425"/>
              <a:ext cx="462000" cy="234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Shape 508"/>
            <p:cNvSpPr/>
            <p:nvPr/>
          </p:nvSpPr>
          <p:spPr>
            <a:xfrm>
              <a:off x="1115500" y="3406425"/>
              <a:ext cx="462000" cy="2340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txBox="1"/>
            <p:nvPr/>
          </p:nvSpPr>
          <p:spPr>
            <a:xfrm>
              <a:off x="1724500" y="3406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모바일</a:t>
              </a:r>
              <a:endParaRPr sz="800"/>
            </a:p>
          </p:txBody>
        </p:sp>
        <p:sp>
          <p:nvSpPr>
            <p:cNvPr id="510" name="Shape 510"/>
            <p:cNvSpPr txBox="1"/>
            <p:nvPr/>
          </p:nvSpPr>
          <p:spPr>
            <a:xfrm>
              <a:off x="1742985" y="3025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PC</a:t>
              </a:r>
              <a:endParaRPr sz="800"/>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16" name="Shape 516"/>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17" name="Shape 517"/>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18" name="Shape 518"/>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19" name="Shape 519"/>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520" name="Shape 520"/>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게임</a:t>
            </a:r>
            <a:r>
              <a:rPr b="1" lang="en-US" sz="1600">
                <a:solidFill>
                  <a:srgbClr val="3F3F3F"/>
                </a:solidFill>
              </a:rPr>
              <a:t> 흐름</a:t>
            </a:r>
            <a:endParaRPr b="1" sz="1600"/>
          </a:p>
        </p:txBody>
      </p:sp>
      <p:grpSp>
        <p:nvGrpSpPr>
          <p:cNvPr id="521" name="Shape 521"/>
          <p:cNvGrpSpPr/>
          <p:nvPr/>
        </p:nvGrpSpPr>
        <p:grpSpPr>
          <a:xfrm>
            <a:off x="2690360" y="1675325"/>
            <a:ext cx="3217675" cy="5126100"/>
            <a:chOff x="2748075" y="1218125"/>
            <a:chExt cx="3217675" cy="5126100"/>
          </a:xfrm>
        </p:grpSpPr>
        <p:sp>
          <p:nvSpPr>
            <p:cNvPr id="522" name="Shape 522"/>
            <p:cNvSpPr/>
            <p:nvPr/>
          </p:nvSpPr>
          <p:spPr>
            <a:xfrm>
              <a:off x="3150075" y="121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호스트 설정</a:t>
              </a:r>
              <a:endParaRPr sz="1200"/>
            </a:p>
            <a:p>
              <a:pPr indent="0" lvl="0" marL="0" rtl="0" algn="ctr">
                <a:spcBef>
                  <a:spcPts val="0"/>
                </a:spcBef>
                <a:spcAft>
                  <a:spcPts val="0"/>
                </a:spcAft>
                <a:buNone/>
              </a:pPr>
              <a:r>
                <a:rPr lang="en-US" sz="1200">
                  <a:solidFill>
                    <a:schemeClr val="dk1"/>
                  </a:solidFill>
                </a:rPr>
                <a:t>대기실 입장</a:t>
              </a:r>
              <a:endParaRPr sz="1200"/>
            </a:p>
          </p:txBody>
        </p:sp>
        <p:sp>
          <p:nvSpPr>
            <p:cNvPr id="523" name="Shape 523"/>
            <p:cNvSpPr/>
            <p:nvPr/>
          </p:nvSpPr>
          <p:spPr>
            <a:xfrm>
              <a:off x="3150075" y="198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대기 완료</a:t>
              </a:r>
              <a:endParaRPr sz="1200"/>
            </a:p>
          </p:txBody>
        </p:sp>
        <p:sp>
          <p:nvSpPr>
            <p:cNvPr id="524" name="Shape 524"/>
            <p:cNvSpPr/>
            <p:nvPr/>
          </p:nvSpPr>
          <p:spPr>
            <a:xfrm>
              <a:off x="4679650" y="1218125"/>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rPr>
                <a:t>캐릭터 설정</a:t>
              </a:r>
              <a:endParaRPr sz="1200"/>
            </a:p>
          </p:txBody>
        </p:sp>
        <p:sp>
          <p:nvSpPr>
            <p:cNvPr id="525" name="Shape 525"/>
            <p:cNvSpPr/>
            <p:nvPr/>
          </p:nvSpPr>
          <p:spPr>
            <a:xfrm>
              <a:off x="3150075" y="2742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스테이지 시작</a:t>
              </a:r>
              <a:endParaRPr sz="1200"/>
            </a:p>
          </p:txBody>
        </p:sp>
        <p:sp>
          <p:nvSpPr>
            <p:cNvPr id="526" name="Shape 526"/>
            <p:cNvSpPr/>
            <p:nvPr/>
          </p:nvSpPr>
          <p:spPr>
            <a:xfrm>
              <a:off x="3150075" y="3504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대기 시간</a:t>
              </a:r>
              <a:endParaRPr sz="1200"/>
            </a:p>
          </p:txBody>
        </p:sp>
        <p:sp>
          <p:nvSpPr>
            <p:cNvPr id="527" name="Shape 527"/>
            <p:cNvSpPr/>
            <p:nvPr/>
          </p:nvSpPr>
          <p:spPr>
            <a:xfrm>
              <a:off x="3150075" y="4266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라운드 시작</a:t>
              </a:r>
              <a:endParaRPr sz="1200"/>
            </a:p>
          </p:txBody>
        </p:sp>
        <p:sp>
          <p:nvSpPr>
            <p:cNvPr id="528" name="Shape 528"/>
            <p:cNvSpPr/>
            <p:nvPr/>
          </p:nvSpPr>
          <p:spPr>
            <a:xfrm>
              <a:off x="3150075" y="502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라운드 끝</a:t>
              </a:r>
              <a:endParaRPr sz="1200"/>
            </a:p>
          </p:txBody>
        </p:sp>
        <p:cxnSp>
          <p:nvCxnSpPr>
            <p:cNvPr id="529" name="Shape 529"/>
            <p:cNvCxnSpPr>
              <a:stCxn id="528" idx="1"/>
            </p:cNvCxnSpPr>
            <p:nvPr/>
          </p:nvCxnSpPr>
          <p:spPr>
            <a:xfrm rot="10800000">
              <a:off x="2951475" y="3789575"/>
              <a:ext cx="198600" cy="1515600"/>
            </a:xfrm>
            <a:prstGeom prst="bentConnector2">
              <a:avLst/>
            </a:prstGeom>
            <a:noFill/>
            <a:ln cap="flat" cmpd="sng" w="19050">
              <a:solidFill>
                <a:srgbClr val="980000"/>
              </a:solidFill>
              <a:prstDash val="solid"/>
              <a:round/>
              <a:headEnd len="lg" w="lg" type="none"/>
              <a:tailEnd len="lg" w="lg" type="none"/>
            </a:ln>
          </p:spPr>
        </p:cxnSp>
        <p:sp>
          <p:nvSpPr>
            <p:cNvPr id="530" name="Shape 530"/>
            <p:cNvSpPr/>
            <p:nvPr/>
          </p:nvSpPr>
          <p:spPr>
            <a:xfrm>
              <a:off x="3152334" y="579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종료</a:t>
              </a:r>
              <a:br>
                <a:rPr lang="en-US" sz="1200"/>
              </a:br>
              <a:r>
                <a:rPr lang="en-US" sz="1200"/>
                <a:t>대기실 재 입장</a:t>
              </a:r>
              <a:endParaRPr sz="1200"/>
            </a:p>
          </p:txBody>
        </p:sp>
        <p:cxnSp>
          <p:nvCxnSpPr>
            <p:cNvPr id="531" name="Shape 531"/>
            <p:cNvCxnSpPr>
              <a:stCxn id="530" idx="1"/>
            </p:cNvCxnSpPr>
            <p:nvPr/>
          </p:nvCxnSpPr>
          <p:spPr>
            <a:xfrm rot="10800000">
              <a:off x="2754234" y="1497275"/>
              <a:ext cx="398100" cy="4569900"/>
            </a:xfrm>
            <a:prstGeom prst="bentConnector2">
              <a:avLst/>
            </a:prstGeom>
            <a:noFill/>
            <a:ln cap="flat" cmpd="sng" w="19050">
              <a:solidFill>
                <a:srgbClr val="980000"/>
              </a:solidFill>
              <a:prstDash val="solid"/>
              <a:round/>
              <a:headEnd len="lg" w="lg" type="none"/>
              <a:tailEnd len="lg" w="lg" type="none"/>
            </a:ln>
          </p:spPr>
        </p:cxnSp>
        <p:sp>
          <p:nvSpPr>
            <p:cNvPr id="532" name="Shape 532"/>
            <p:cNvSpPr/>
            <p:nvPr/>
          </p:nvSpPr>
          <p:spPr>
            <a:xfrm>
              <a:off x="4679645" y="1980123"/>
              <a:ext cx="1286100" cy="5541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게임 컨트롤러</a:t>
              </a:r>
              <a:br>
                <a:rPr lang="en-US" sz="1200"/>
              </a:br>
              <a:r>
                <a:rPr lang="en-US" sz="1200"/>
                <a:t>화면</a:t>
              </a:r>
              <a:endParaRPr sz="1200"/>
            </a:p>
          </p:txBody>
        </p:sp>
        <p:cxnSp>
          <p:nvCxnSpPr>
            <p:cNvPr id="533" name="Shape 533"/>
            <p:cNvCxnSpPr>
              <a:stCxn id="522" idx="3"/>
              <a:endCxn id="524" idx="1"/>
            </p:cNvCxnSpPr>
            <p:nvPr/>
          </p:nvCxnSpPr>
          <p:spPr>
            <a:xfrm>
              <a:off x="4436175" y="1495175"/>
              <a:ext cx="243600" cy="0"/>
            </a:xfrm>
            <a:prstGeom prst="straightConnector1">
              <a:avLst/>
            </a:prstGeom>
            <a:noFill/>
            <a:ln cap="flat" cmpd="sng" w="9525">
              <a:solidFill>
                <a:schemeClr val="dk2"/>
              </a:solidFill>
              <a:prstDash val="solid"/>
              <a:round/>
              <a:headEnd len="lg" w="lg" type="none"/>
              <a:tailEnd len="lg" w="lg" type="triangle"/>
            </a:ln>
          </p:spPr>
        </p:cxnSp>
        <p:cxnSp>
          <p:nvCxnSpPr>
            <p:cNvPr id="534" name="Shape 534"/>
            <p:cNvCxnSpPr>
              <a:endCxn id="526" idx="1"/>
            </p:cNvCxnSpPr>
            <p:nvPr/>
          </p:nvCxnSpPr>
          <p:spPr>
            <a:xfrm flipH="1" rot="10800000">
              <a:off x="2945175" y="3781175"/>
              <a:ext cx="204900" cy="14400"/>
            </a:xfrm>
            <a:prstGeom prst="straightConnector1">
              <a:avLst/>
            </a:prstGeom>
            <a:noFill/>
            <a:ln cap="flat" cmpd="sng" w="19050">
              <a:solidFill>
                <a:srgbClr val="980000"/>
              </a:solidFill>
              <a:prstDash val="solid"/>
              <a:round/>
              <a:headEnd len="lg" w="lg" type="none"/>
              <a:tailEnd len="lg" w="lg" type="triangle"/>
            </a:ln>
          </p:spPr>
        </p:cxnSp>
        <p:cxnSp>
          <p:nvCxnSpPr>
            <p:cNvPr id="535" name="Shape 535"/>
            <p:cNvCxnSpPr>
              <a:stCxn id="524" idx="2"/>
              <a:endCxn id="532" idx="0"/>
            </p:cNvCxnSpPr>
            <p:nvPr/>
          </p:nvCxnSpPr>
          <p:spPr>
            <a:xfrm>
              <a:off x="5322700" y="1772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36" name="Shape 536"/>
            <p:cNvCxnSpPr>
              <a:stCxn id="532" idx="1"/>
              <a:endCxn id="523" idx="3"/>
            </p:cNvCxnSpPr>
            <p:nvPr/>
          </p:nvCxnSpPr>
          <p:spPr>
            <a:xfrm rot="10800000">
              <a:off x="4436045" y="2257173"/>
              <a:ext cx="243600" cy="0"/>
            </a:xfrm>
            <a:prstGeom prst="straightConnector1">
              <a:avLst/>
            </a:prstGeom>
            <a:noFill/>
            <a:ln cap="flat" cmpd="sng" w="9525">
              <a:solidFill>
                <a:schemeClr val="dk2"/>
              </a:solidFill>
              <a:prstDash val="solid"/>
              <a:round/>
              <a:headEnd len="lg" w="lg" type="none"/>
              <a:tailEnd len="lg" w="lg" type="triangle"/>
            </a:ln>
          </p:spPr>
        </p:cxnSp>
        <p:cxnSp>
          <p:nvCxnSpPr>
            <p:cNvPr id="537" name="Shape 537"/>
            <p:cNvCxnSpPr>
              <a:stCxn id="523" idx="2"/>
              <a:endCxn id="525" idx="0"/>
            </p:cNvCxnSpPr>
            <p:nvPr/>
          </p:nvCxnSpPr>
          <p:spPr>
            <a:xfrm>
              <a:off x="3793125" y="2534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38" name="Shape 538"/>
            <p:cNvCxnSpPr>
              <a:stCxn id="525" idx="2"/>
              <a:endCxn id="526" idx="0"/>
            </p:cNvCxnSpPr>
            <p:nvPr/>
          </p:nvCxnSpPr>
          <p:spPr>
            <a:xfrm>
              <a:off x="3793125" y="3296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39" name="Shape 539"/>
            <p:cNvCxnSpPr>
              <a:stCxn id="526" idx="2"/>
              <a:endCxn id="527" idx="0"/>
            </p:cNvCxnSpPr>
            <p:nvPr/>
          </p:nvCxnSpPr>
          <p:spPr>
            <a:xfrm>
              <a:off x="3793125" y="4058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40" name="Shape 540"/>
            <p:cNvCxnSpPr>
              <a:stCxn id="527" idx="2"/>
              <a:endCxn id="528" idx="0"/>
            </p:cNvCxnSpPr>
            <p:nvPr/>
          </p:nvCxnSpPr>
          <p:spPr>
            <a:xfrm>
              <a:off x="3793125" y="4820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541" name="Shape 541"/>
            <p:cNvCxnSpPr>
              <a:stCxn id="528" idx="2"/>
              <a:endCxn id="530" idx="0"/>
            </p:cNvCxnSpPr>
            <p:nvPr/>
          </p:nvCxnSpPr>
          <p:spPr>
            <a:xfrm>
              <a:off x="3793125" y="5582225"/>
              <a:ext cx="2400" cy="207900"/>
            </a:xfrm>
            <a:prstGeom prst="straightConnector1">
              <a:avLst/>
            </a:prstGeom>
            <a:noFill/>
            <a:ln cap="flat" cmpd="sng" w="9525">
              <a:solidFill>
                <a:schemeClr val="dk2"/>
              </a:solidFill>
              <a:prstDash val="solid"/>
              <a:round/>
              <a:headEnd len="lg" w="lg" type="none"/>
              <a:tailEnd len="lg" w="lg" type="triangle"/>
            </a:ln>
          </p:spPr>
        </p:cxnSp>
        <p:cxnSp>
          <p:nvCxnSpPr>
            <p:cNvPr id="542" name="Shape 542"/>
            <p:cNvCxnSpPr>
              <a:endCxn id="522" idx="1"/>
            </p:cNvCxnSpPr>
            <p:nvPr/>
          </p:nvCxnSpPr>
          <p:spPr>
            <a:xfrm flipH="1" rot="10800000">
              <a:off x="2748075" y="1495175"/>
              <a:ext cx="402000" cy="2100"/>
            </a:xfrm>
            <a:prstGeom prst="straightConnector1">
              <a:avLst/>
            </a:prstGeom>
            <a:noFill/>
            <a:ln cap="flat" cmpd="sng" w="19050">
              <a:solidFill>
                <a:srgbClr val="980000"/>
              </a:solidFill>
              <a:prstDash val="solid"/>
              <a:round/>
              <a:headEnd len="lg" w="lg" type="none"/>
              <a:tailEnd len="lg" w="lg" type="triangle"/>
            </a:ln>
          </p:spPr>
        </p:cxnSp>
      </p:grpSp>
      <p:grpSp>
        <p:nvGrpSpPr>
          <p:cNvPr id="543" name="Shape 543"/>
          <p:cNvGrpSpPr/>
          <p:nvPr/>
        </p:nvGrpSpPr>
        <p:grpSpPr>
          <a:xfrm>
            <a:off x="958960" y="2272650"/>
            <a:ext cx="1632725" cy="512700"/>
            <a:chOff x="1016675" y="1815450"/>
            <a:chExt cx="1632725" cy="512700"/>
          </a:xfrm>
        </p:grpSpPr>
        <p:cxnSp>
          <p:nvCxnSpPr>
            <p:cNvPr id="544" name="Shape 544"/>
            <p:cNvCxnSpPr/>
            <p:nvPr/>
          </p:nvCxnSpPr>
          <p:spPr>
            <a:xfrm>
              <a:off x="1016675" y="1959425"/>
              <a:ext cx="591600" cy="0"/>
            </a:xfrm>
            <a:prstGeom prst="straightConnector1">
              <a:avLst/>
            </a:prstGeom>
            <a:noFill/>
            <a:ln cap="flat" cmpd="sng" w="9525">
              <a:solidFill>
                <a:schemeClr val="dk2"/>
              </a:solidFill>
              <a:prstDash val="solid"/>
              <a:round/>
              <a:headEnd len="lg" w="lg" type="none"/>
              <a:tailEnd len="lg" w="lg" type="triangle"/>
            </a:ln>
          </p:spPr>
        </p:cxnSp>
        <p:cxnSp>
          <p:nvCxnSpPr>
            <p:cNvPr id="545" name="Shape 545"/>
            <p:cNvCxnSpPr/>
            <p:nvPr/>
          </p:nvCxnSpPr>
          <p:spPr>
            <a:xfrm>
              <a:off x="1016675" y="2282710"/>
              <a:ext cx="591600" cy="0"/>
            </a:xfrm>
            <a:prstGeom prst="straightConnector1">
              <a:avLst/>
            </a:prstGeom>
            <a:noFill/>
            <a:ln cap="flat" cmpd="sng" w="19050">
              <a:solidFill>
                <a:srgbClr val="980000"/>
              </a:solidFill>
              <a:prstDash val="solid"/>
              <a:round/>
              <a:headEnd len="lg" w="lg" type="none"/>
              <a:tailEnd len="lg" w="lg" type="triangle"/>
            </a:ln>
          </p:spPr>
        </p:cxnSp>
        <p:sp>
          <p:nvSpPr>
            <p:cNvPr id="546" name="Shape 546"/>
            <p:cNvSpPr txBox="1"/>
            <p:nvPr/>
          </p:nvSpPr>
          <p:spPr>
            <a:xfrm>
              <a:off x="1706800" y="18154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진행 방향</a:t>
              </a:r>
              <a:endParaRPr sz="800"/>
            </a:p>
          </p:txBody>
        </p:sp>
        <p:sp>
          <p:nvSpPr>
            <p:cNvPr id="547" name="Shape 547"/>
            <p:cNvSpPr txBox="1"/>
            <p:nvPr/>
          </p:nvSpPr>
          <p:spPr>
            <a:xfrm>
              <a:off x="1706800" y="2120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루프</a:t>
              </a:r>
              <a:endParaRPr sz="800"/>
            </a:p>
          </p:txBody>
        </p:sp>
      </p:grpSp>
      <p:grpSp>
        <p:nvGrpSpPr>
          <p:cNvPr id="548" name="Shape 548"/>
          <p:cNvGrpSpPr/>
          <p:nvPr/>
        </p:nvGrpSpPr>
        <p:grpSpPr>
          <a:xfrm>
            <a:off x="963100" y="3025425"/>
            <a:ext cx="2001485" cy="954000"/>
            <a:chOff x="1115500" y="3025425"/>
            <a:chExt cx="2001485" cy="954000"/>
          </a:xfrm>
        </p:grpSpPr>
        <p:sp>
          <p:nvSpPr>
            <p:cNvPr id="549" name="Shape 549"/>
            <p:cNvSpPr/>
            <p:nvPr/>
          </p:nvSpPr>
          <p:spPr>
            <a:xfrm>
              <a:off x="1115500" y="3025425"/>
              <a:ext cx="462000" cy="234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0" name="Shape 550"/>
            <p:cNvSpPr/>
            <p:nvPr/>
          </p:nvSpPr>
          <p:spPr>
            <a:xfrm>
              <a:off x="1115500" y="3406425"/>
              <a:ext cx="462000" cy="2340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1" name="Shape 551"/>
            <p:cNvSpPr txBox="1"/>
            <p:nvPr/>
          </p:nvSpPr>
          <p:spPr>
            <a:xfrm>
              <a:off x="1724500" y="3406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모바일</a:t>
              </a:r>
              <a:endParaRPr sz="800"/>
            </a:p>
          </p:txBody>
        </p:sp>
        <p:sp>
          <p:nvSpPr>
            <p:cNvPr id="552" name="Shape 552"/>
            <p:cNvSpPr txBox="1"/>
            <p:nvPr/>
          </p:nvSpPr>
          <p:spPr>
            <a:xfrm>
              <a:off x="1742985" y="3025425"/>
              <a:ext cx="1374000" cy="57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PC</a:t>
              </a:r>
              <a:endParaRPr sz="800"/>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Shape 557"/>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58" name="Shape 558"/>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59" name="Shape 559"/>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60" name="Shape 560"/>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61" name="Shape 561"/>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562" name="Shape 562"/>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캐릭터 설정</a:t>
            </a:r>
            <a:endParaRPr b="1">
              <a:solidFill>
                <a:srgbClr val="3F3F3F"/>
              </a:solidFill>
            </a:endParaRPr>
          </a:p>
        </p:txBody>
      </p:sp>
      <p:sp>
        <p:nvSpPr>
          <p:cNvPr id="563" name="Shape 563"/>
          <p:cNvSpPr txBox="1"/>
          <p:nvPr/>
        </p:nvSpPr>
        <p:spPr>
          <a:xfrm>
            <a:off x="4763025" y="1748600"/>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대기실에 입장하면 각 플레이어들은 모바일을 통해</a:t>
            </a:r>
            <a:br>
              <a:rPr lang="en-US" sz="1000"/>
            </a:br>
            <a:r>
              <a:rPr lang="en-US" sz="1000"/>
              <a:t>자신의 캐릭터의 특성과 수정을 설정합니다.</a:t>
            </a:r>
            <a:br>
              <a:rPr lang="en-US" sz="1000"/>
            </a:br>
            <a:endParaRPr sz="1000"/>
          </a:p>
          <a:p>
            <a:pPr indent="-292100" lvl="0" marL="457200" rtl="0">
              <a:spcBef>
                <a:spcPts val="0"/>
              </a:spcBef>
              <a:spcAft>
                <a:spcPts val="0"/>
              </a:spcAft>
              <a:buSzPts val="1000"/>
              <a:buAutoNum type="arabicPeriod"/>
            </a:pPr>
            <a:r>
              <a:rPr lang="en-US" sz="1000"/>
              <a:t>캐릭터와 특성을 선택하고, 자신의 경험치를 이용하여</a:t>
            </a:r>
            <a:br>
              <a:rPr lang="en-US" sz="1000"/>
            </a:br>
            <a:r>
              <a:rPr lang="en-US" sz="1000"/>
              <a:t>마나 수정을 추가 할 수 있습니다. </a:t>
            </a:r>
            <a:br>
              <a:rPr lang="en-US" sz="1000"/>
            </a:br>
            <a:endParaRPr sz="1000"/>
          </a:p>
          <a:p>
            <a:pPr indent="-292100" lvl="0" marL="457200" rtl="0">
              <a:spcBef>
                <a:spcPts val="0"/>
              </a:spcBef>
              <a:spcAft>
                <a:spcPts val="0"/>
              </a:spcAft>
              <a:buSzPts val="1000"/>
              <a:buAutoNum type="arabicPeriod"/>
            </a:pPr>
            <a:r>
              <a:rPr lang="en-US" sz="1000"/>
              <a:t>캐릭터의 특성은 기본으로 사서와 빨간 망토있고, 이외의</a:t>
            </a:r>
            <a:br>
              <a:rPr lang="en-US" sz="1000"/>
            </a:br>
            <a:r>
              <a:rPr lang="en-US" sz="1000"/>
              <a:t>특성들은 잠겨있다가 새로운 스테이지를 클리어 할 때마다</a:t>
            </a:r>
            <a:br>
              <a:rPr lang="en-US" sz="1000"/>
            </a:br>
            <a:r>
              <a:rPr lang="en-US" sz="1000"/>
              <a:t>해제됩니다.</a:t>
            </a:r>
            <a:br>
              <a:rPr lang="en-US" sz="1000"/>
            </a:br>
            <a:endParaRPr sz="1000"/>
          </a:p>
          <a:p>
            <a:pPr indent="-292100" lvl="0" marL="457200" rtl="0">
              <a:spcBef>
                <a:spcPts val="0"/>
              </a:spcBef>
              <a:spcAft>
                <a:spcPts val="0"/>
              </a:spcAft>
              <a:buSzPts val="1000"/>
              <a:buAutoNum type="arabicPeriod"/>
            </a:pPr>
            <a:r>
              <a:rPr lang="en-US" sz="1000"/>
              <a:t>추가한 마나 수정은 다음에 시작할 스테이지부터 자동으로</a:t>
            </a:r>
            <a:br>
              <a:rPr lang="en-US" sz="1000"/>
            </a:br>
            <a:r>
              <a:rPr lang="en-US" sz="1000"/>
              <a:t>적용됩니다.</a:t>
            </a:r>
            <a:br>
              <a:rPr lang="en-US" sz="1000"/>
            </a:br>
            <a:endParaRPr sz="1000"/>
          </a:p>
          <a:p>
            <a:pPr indent="-292100" lvl="0" marL="457200" rtl="0">
              <a:spcBef>
                <a:spcPts val="0"/>
              </a:spcBef>
              <a:spcAft>
                <a:spcPts val="0"/>
              </a:spcAft>
              <a:buSzPts val="1000"/>
              <a:buAutoNum type="arabicPeriod"/>
            </a:pPr>
            <a:r>
              <a:rPr lang="en-US" sz="1000"/>
              <a:t>캐릭터 설정이 끝난 플레이어는 대기 완료 상태가 됩니다.</a:t>
            </a:r>
            <a:br>
              <a:rPr lang="en-US" sz="1000"/>
            </a:br>
            <a:endParaRPr sz="1000"/>
          </a:p>
          <a:p>
            <a:pPr indent="-292100" lvl="0" marL="457200" rtl="0">
              <a:spcBef>
                <a:spcPts val="0"/>
              </a:spcBef>
              <a:spcAft>
                <a:spcPts val="0"/>
              </a:spcAft>
              <a:buSzPts val="1000"/>
              <a:buAutoNum type="arabicPeriod"/>
            </a:pPr>
            <a:r>
              <a:rPr lang="en-US" sz="1000"/>
              <a:t>모든 플레이어가 대기 완료가 되면 스테이지가 시작됩니다.</a:t>
            </a:r>
            <a:endParaRPr sz="1000"/>
          </a:p>
        </p:txBody>
      </p:sp>
      <p:grpSp>
        <p:nvGrpSpPr>
          <p:cNvPr id="564" name="Shape 564"/>
          <p:cNvGrpSpPr/>
          <p:nvPr/>
        </p:nvGrpSpPr>
        <p:grpSpPr>
          <a:xfrm>
            <a:off x="182388" y="1800925"/>
            <a:ext cx="4458226" cy="2495375"/>
            <a:chOff x="182388" y="1800925"/>
            <a:chExt cx="4458226" cy="2495375"/>
          </a:xfrm>
        </p:grpSpPr>
        <p:pic>
          <p:nvPicPr>
            <p:cNvPr id="565" name="Shape 565"/>
            <p:cNvPicPr preferRelativeResize="0"/>
            <p:nvPr/>
          </p:nvPicPr>
          <p:blipFill>
            <a:blip r:embed="rId3">
              <a:alphaModFix/>
            </a:blip>
            <a:stretch>
              <a:fillRect/>
            </a:stretch>
          </p:blipFill>
          <p:spPr>
            <a:xfrm>
              <a:off x="182388" y="1800925"/>
              <a:ext cx="4458226" cy="2495368"/>
            </a:xfrm>
            <a:prstGeom prst="rect">
              <a:avLst/>
            </a:prstGeom>
            <a:noFill/>
            <a:ln>
              <a:noFill/>
            </a:ln>
          </p:spPr>
        </p:pic>
        <p:pic>
          <p:nvPicPr>
            <p:cNvPr id="566" name="Shape 566"/>
            <p:cNvPicPr preferRelativeResize="0"/>
            <p:nvPr/>
          </p:nvPicPr>
          <p:blipFill rotWithShape="1">
            <a:blip r:embed="rId4">
              <a:alphaModFix/>
            </a:blip>
            <a:srcRect b="3626" l="16828" r="28392" t="13378"/>
            <a:stretch/>
          </p:blipFill>
          <p:spPr>
            <a:xfrm>
              <a:off x="2109225" y="2242875"/>
              <a:ext cx="2401150" cy="2053425"/>
            </a:xfrm>
            <a:prstGeom prst="rect">
              <a:avLst/>
            </a:prstGeom>
            <a:noFill/>
            <a:ln>
              <a:noFill/>
            </a:ln>
          </p:spPr>
        </p:pic>
        <p:sp>
          <p:nvSpPr>
            <p:cNvPr id="567" name="Shape 567"/>
            <p:cNvSpPr/>
            <p:nvPr/>
          </p:nvSpPr>
          <p:spPr>
            <a:xfrm>
              <a:off x="2109225" y="2033375"/>
              <a:ext cx="764700" cy="209400"/>
            </a:xfrm>
            <a:prstGeom prst="rect">
              <a:avLst/>
            </a:prstGeom>
            <a:solidFill>
              <a:srgbClr val="0C343D"/>
            </a:solidFill>
            <a:ln cap="flat" cmpd="sng" w="19050">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US" sz="800">
                  <a:solidFill>
                    <a:srgbClr val="FFFFFF"/>
                  </a:solidFill>
                  <a:latin typeface="Impact"/>
                  <a:ea typeface="Impact"/>
                  <a:cs typeface="Impact"/>
                  <a:sym typeface="Impact"/>
                </a:rPr>
                <a:t>사서</a:t>
              </a:r>
              <a:endParaRPr sz="800">
                <a:solidFill>
                  <a:srgbClr val="FFFFFF"/>
                </a:solidFill>
                <a:latin typeface="Impact"/>
                <a:ea typeface="Impact"/>
                <a:cs typeface="Impact"/>
                <a:sym typeface="Impact"/>
              </a:endParaRPr>
            </a:p>
          </p:txBody>
        </p:sp>
        <p:sp>
          <p:nvSpPr>
            <p:cNvPr id="568" name="Shape 568"/>
            <p:cNvSpPr/>
            <p:nvPr/>
          </p:nvSpPr>
          <p:spPr>
            <a:xfrm>
              <a:off x="2914310" y="2033375"/>
              <a:ext cx="7647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US" sz="800">
                  <a:solidFill>
                    <a:srgbClr val="FFFFFF"/>
                  </a:solidFill>
                </a:rPr>
                <a:t>빨간 망토</a:t>
              </a:r>
              <a:endParaRPr sz="800">
                <a:solidFill>
                  <a:srgbClr val="FFFFFF"/>
                </a:solidFill>
              </a:endParaRPr>
            </a:p>
          </p:txBody>
        </p:sp>
        <p:sp>
          <p:nvSpPr>
            <p:cNvPr id="569" name="Shape 569"/>
            <p:cNvSpPr/>
            <p:nvPr/>
          </p:nvSpPr>
          <p:spPr>
            <a:xfrm>
              <a:off x="3715525" y="2033375"/>
              <a:ext cx="7893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algn="ctr">
                <a:spcBef>
                  <a:spcPts val="0"/>
                </a:spcBef>
                <a:spcAft>
                  <a:spcPts val="0"/>
                </a:spcAft>
                <a:buNone/>
              </a:pPr>
              <a:r>
                <a:rPr lang="en-US" sz="800">
                  <a:solidFill>
                    <a:srgbClr val="FFFFFF"/>
                  </a:solidFill>
                </a:rPr>
                <a:t>앨리스</a:t>
              </a:r>
              <a:endParaRPr sz="800">
                <a:solidFill>
                  <a:srgbClr val="FFFFFF"/>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75" name="Shape 575"/>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76" name="Shape 576"/>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77" name="Shape 577"/>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78" name="Shape 578"/>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579" name="Shape 579"/>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캐릭터 특성</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580" name="Shape 580"/>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n-US" sz="1000"/>
              <a:t>스테이지를 진행 함에 따라 캐릭터의 특성을 얻을 수 있습니다.</a:t>
            </a:r>
            <a:br>
              <a:rPr lang="en-US" sz="1000"/>
            </a:br>
            <a:endParaRPr sz="1000"/>
          </a:p>
          <a:p>
            <a:pPr indent="-292100" lvl="0" marL="457200" rtl="0">
              <a:spcBef>
                <a:spcPts val="0"/>
              </a:spcBef>
              <a:spcAft>
                <a:spcPts val="0"/>
              </a:spcAft>
              <a:buSzPts val="1000"/>
              <a:buChar char="●"/>
            </a:pPr>
            <a:r>
              <a:rPr lang="en-US" sz="1000"/>
              <a:t>캐릭터의 특성마다 사용할 수 있는 기술이 달라집니다.</a:t>
            </a:r>
            <a:br>
              <a:rPr lang="en-US" sz="1000"/>
            </a:br>
            <a:endParaRPr sz="1000"/>
          </a:p>
          <a:p>
            <a:pPr indent="-292100" lvl="0" marL="457200" rtl="0">
              <a:spcBef>
                <a:spcPts val="0"/>
              </a:spcBef>
              <a:spcAft>
                <a:spcPts val="0"/>
              </a:spcAft>
              <a:buSzPts val="1000"/>
              <a:buChar char="●"/>
            </a:pPr>
            <a:r>
              <a:rPr lang="en-US" sz="1000"/>
              <a:t>캐릭터의 특성은 한 스테이지 동안 유지되며, 다음 스테이지로 넘어 갈 때 바꿀 수 있습니다.</a:t>
            </a:r>
            <a:br>
              <a:rPr lang="en-US" sz="1000"/>
            </a:br>
            <a:endParaRPr sz="1000"/>
          </a:p>
          <a:p>
            <a:pPr indent="-292100" lvl="0" marL="457200" rtl="0">
              <a:spcBef>
                <a:spcPts val="0"/>
              </a:spcBef>
              <a:spcAft>
                <a:spcPts val="0"/>
              </a:spcAft>
              <a:buSzPts val="1000"/>
              <a:buChar char="●"/>
            </a:pPr>
            <a:r>
              <a:rPr lang="en-US" sz="1000"/>
              <a:t>특성을 선택하면 해당 특성의 설명을 간단하게 왼쪽에</a:t>
            </a:r>
            <a:br>
              <a:rPr lang="en-US" sz="1000"/>
            </a:br>
            <a:r>
              <a:rPr lang="en-US" sz="1000"/>
              <a:t>팝업창으로 띄워줍니다.</a:t>
            </a:r>
            <a:endParaRPr sz="1000"/>
          </a:p>
        </p:txBody>
      </p:sp>
      <p:grpSp>
        <p:nvGrpSpPr>
          <p:cNvPr id="581" name="Shape 581"/>
          <p:cNvGrpSpPr/>
          <p:nvPr/>
        </p:nvGrpSpPr>
        <p:grpSpPr>
          <a:xfrm>
            <a:off x="182388" y="1800925"/>
            <a:ext cx="4458226" cy="2495375"/>
            <a:chOff x="182388" y="1800925"/>
            <a:chExt cx="4458226" cy="2495375"/>
          </a:xfrm>
        </p:grpSpPr>
        <p:pic>
          <p:nvPicPr>
            <p:cNvPr id="582" name="Shape 582"/>
            <p:cNvPicPr preferRelativeResize="0"/>
            <p:nvPr/>
          </p:nvPicPr>
          <p:blipFill>
            <a:blip r:embed="rId3">
              <a:alphaModFix/>
            </a:blip>
            <a:stretch>
              <a:fillRect/>
            </a:stretch>
          </p:blipFill>
          <p:spPr>
            <a:xfrm>
              <a:off x="182388" y="1800925"/>
              <a:ext cx="4458226" cy="2495368"/>
            </a:xfrm>
            <a:prstGeom prst="rect">
              <a:avLst/>
            </a:prstGeom>
            <a:noFill/>
            <a:ln>
              <a:noFill/>
            </a:ln>
          </p:spPr>
        </p:pic>
        <p:pic>
          <p:nvPicPr>
            <p:cNvPr id="583" name="Shape 583"/>
            <p:cNvPicPr preferRelativeResize="0"/>
            <p:nvPr/>
          </p:nvPicPr>
          <p:blipFill rotWithShape="1">
            <a:blip r:embed="rId4">
              <a:alphaModFix/>
            </a:blip>
            <a:srcRect b="3626" l="16828" r="28392" t="13378"/>
            <a:stretch/>
          </p:blipFill>
          <p:spPr>
            <a:xfrm>
              <a:off x="2109225" y="2242875"/>
              <a:ext cx="2401150" cy="2053425"/>
            </a:xfrm>
            <a:prstGeom prst="rect">
              <a:avLst/>
            </a:prstGeom>
            <a:noFill/>
            <a:ln>
              <a:noFill/>
            </a:ln>
          </p:spPr>
        </p:pic>
        <p:sp>
          <p:nvSpPr>
            <p:cNvPr id="584" name="Shape 584"/>
            <p:cNvSpPr/>
            <p:nvPr/>
          </p:nvSpPr>
          <p:spPr>
            <a:xfrm>
              <a:off x="2109225" y="2033375"/>
              <a:ext cx="764700" cy="209400"/>
            </a:xfrm>
            <a:prstGeom prst="rect">
              <a:avLst/>
            </a:prstGeom>
            <a:solidFill>
              <a:srgbClr val="0C343D"/>
            </a:solidFill>
            <a:ln cap="flat" cmpd="sng" w="19050">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Impact"/>
                  <a:ea typeface="Impact"/>
                  <a:cs typeface="Impact"/>
                  <a:sym typeface="Impact"/>
                </a:rPr>
                <a:t>사서</a:t>
              </a:r>
              <a:endParaRPr sz="800">
                <a:solidFill>
                  <a:srgbClr val="FFFFFF"/>
                </a:solidFill>
                <a:latin typeface="Impact"/>
                <a:ea typeface="Impact"/>
                <a:cs typeface="Impact"/>
                <a:sym typeface="Impact"/>
              </a:endParaRPr>
            </a:p>
          </p:txBody>
        </p:sp>
        <p:sp>
          <p:nvSpPr>
            <p:cNvPr id="585" name="Shape 585"/>
            <p:cNvSpPr/>
            <p:nvPr/>
          </p:nvSpPr>
          <p:spPr>
            <a:xfrm>
              <a:off x="2914310" y="2033375"/>
              <a:ext cx="7647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빨간 망토</a:t>
              </a:r>
              <a:endParaRPr sz="800">
                <a:solidFill>
                  <a:srgbClr val="FFFFFF"/>
                </a:solidFill>
              </a:endParaRPr>
            </a:p>
          </p:txBody>
        </p:sp>
        <p:sp>
          <p:nvSpPr>
            <p:cNvPr id="586" name="Shape 586"/>
            <p:cNvSpPr/>
            <p:nvPr/>
          </p:nvSpPr>
          <p:spPr>
            <a:xfrm>
              <a:off x="3715525" y="2033375"/>
              <a:ext cx="7893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앨리스</a:t>
              </a:r>
              <a:endParaRPr sz="800">
                <a:solidFill>
                  <a:srgbClr val="FFFFFF"/>
                </a:solidFill>
              </a:endParaRPr>
            </a:p>
          </p:txBody>
        </p:sp>
      </p:grpSp>
      <p:pic>
        <p:nvPicPr>
          <p:cNvPr id="587" name="Shape 587"/>
          <p:cNvPicPr preferRelativeResize="0"/>
          <p:nvPr/>
        </p:nvPicPr>
        <p:blipFill>
          <a:blip r:embed="rId5">
            <a:alphaModFix/>
          </a:blip>
          <a:stretch>
            <a:fillRect/>
          </a:stretch>
        </p:blipFill>
        <p:spPr>
          <a:xfrm>
            <a:off x="2107475" y="2264475"/>
            <a:ext cx="2421400" cy="2031825"/>
          </a:xfrm>
          <a:prstGeom prst="rect">
            <a:avLst/>
          </a:prstGeom>
          <a:noFill/>
          <a:ln>
            <a:noFill/>
          </a:ln>
        </p:spPr>
      </p:pic>
      <p:pic>
        <p:nvPicPr>
          <p:cNvPr id="588" name="Shape 588"/>
          <p:cNvPicPr preferRelativeResize="0"/>
          <p:nvPr/>
        </p:nvPicPr>
        <p:blipFill>
          <a:blip r:embed="rId6">
            <a:alphaModFix/>
          </a:blip>
          <a:stretch>
            <a:fillRect/>
          </a:stretch>
        </p:blipFill>
        <p:spPr>
          <a:xfrm>
            <a:off x="-356516" y="1529447"/>
            <a:ext cx="2928900" cy="2928900"/>
          </a:xfrm>
          <a:prstGeom prst="rect">
            <a:avLst/>
          </a:prstGeom>
          <a:noFill/>
          <a:ln>
            <a:noFill/>
          </a:ln>
        </p:spPr>
      </p:pic>
      <p:sp>
        <p:nvSpPr>
          <p:cNvPr id="589" name="Shape 589"/>
          <p:cNvSpPr txBox="1"/>
          <p:nvPr/>
        </p:nvSpPr>
        <p:spPr>
          <a:xfrm>
            <a:off x="200885" y="1928600"/>
            <a:ext cx="1925100" cy="145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600"/>
              <a:t>사서</a:t>
            </a:r>
            <a:br>
              <a:rPr lang="en-US" sz="600"/>
            </a:br>
            <a:r>
              <a:rPr lang="en-US" sz="600"/>
              <a:t> </a:t>
            </a:r>
            <a:endParaRPr sz="600"/>
          </a:p>
          <a:p>
            <a:pPr indent="0" lvl="0" marL="0">
              <a:spcBef>
                <a:spcPts val="0"/>
              </a:spcBef>
              <a:spcAft>
                <a:spcPts val="0"/>
              </a:spcAft>
              <a:buNone/>
            </a:pPr>
            <a:r>
              <a:rPr lang="en-US" sz="600"/>
              <a:t> </a:t>
            </a:r>
            <a:r>
              <a:rPr lang="en-US" sz="600">
                <a:solidFill>
                  <a:schemeClr val="dk1"/>
                </a:solidFill>
              </a:rPr>
              <a:t>마법 도서관의 사서로, 원래 책을 좋아하진 않지만, 책을 읽는 아이들이 자기에게 얘기해주는 것을 들으면서 책을 점점 좋아하게 된다.</a:t>
            </a:r>
            <a:br>
              <a:rPr lang="en-US" sz="600">
                <a:solidFill>
                  <a:schemeClr val="dk1"/>
                </a:solidFill>
              </a:rPr>
            </a:br>
            <a:endParaRPr sz="600">
              <a:solidFill>
                <a:schemeClr val="dk1"/>
              </a:solidFill>
            </a:endParaRPr>
          </a:p>
          <a:p>
            <a:pPr indent="0" lvl="0" marL="0">
              <a:spcBef>
                <a:spcPts val="0"/>
              </a:spcBef>
              <a:spcAft>
                <a:spcPts val="0"/>
              </a:spcAft>
              <a:buNone/>
            </a:pPr>
            <a:r>
              <a:rPr lang="en-US" sz="600">
                <a:solidFill>
                  <a:schemeClr val="dk1"/>
                </a:solidFill>
              </a:rPr>
              <a:t>기술</a:t>
            </a:r>
            <a:br>
              <a:rPr lang="en-US" sz="600">
                <a:solidFill>
                  <a:schemeClr val="dk1"/>
                </a:solidFill>
              </a:rPr>
            </a:br>
            <a:br>
              <a:rPr lang="en-US" sz="600">
                <a:solidFill>
                  <a:schemeClr val="dk1"/>
                </a:solidFill>
              </a:rPr>
            </a:br>
            <a:r>
              <a:rPr lang="en-US" sz="600">
                <a:solidFill>
                  <a:schemeClr val="dk1"/>
                </a:solidFill>
              </a:rPr>
              <a:t>1. 방화벽     : 현재 캐릭터의 위치에 몬스터들이 못</a:t>
            </a:r>
            <a:br>
              <a:rPr lang="en-US" sz="600">
                <a:solidFill>
                  <a:schemeClr val="dk1"/>
                </a:solidFill>
              </a:rPr>
            </a:br>
            <a:r>
              <a:rPr lang="en-US" sz="600">
                <a:solidFill>
                  <a:schemeClr val="dk1"/>
                </a:solidFill>
              </a:rPr>
              <a:t>                    지나가는 벽을 생성한다.</a:t>
            </a:r>
            <a:br>
              <a:rPr lang="en-US" sz="600">
                <a:solidFill>
                  <a:schemeClr val="dk1"/>
                </a:solidFill>
              </a:rPr>
            </a:br>
            <a:endParaRPr sz="600">
              <a:solidFill>
                <a:schemeClr val="dk1"/>
              </a:solidFill>
            </a:endParaRPr>
          </a:p>
          <a:p>
            <a:pPr indent="0" lvl="0" marL="0">
              <a:spcBef>
                <a:spcPts val="0"/>
              </a:spcBef>
              <a:spcAft>
                <a:spcPts val="0"/>
              </a:spcAft>
              <a:buNone/>
            </a:pPr>
            <a:r>
              <a:rPr lang="en-US" sz="600">
                <a:solidFill>
                  <a:schemeClr val="dk1"/>
                </a:solidFill>
              </a:rPr>
              <a:t>2. 지면 강타 : 지면을 강타하여 주변의 몬스터들이          </a:t>
            </a:r>
            <a:br>
              <a:rPr lang="en-US" sz="600">
                <a:solidFill>
                  <a:schemeClr val="dk1"/>
                </a:solidFill>
              </a:rPr>
            </a:br>
            <a:r>
              <a:rPr lang="en-US" sz="600">
                <a:solidFill>
                  <a:schemeClr val="dk1"/>
                </a:solidFill>
              </a:rPr>
              <a:t>                     잠깐 멈춘다.</a:t>
            </a:r>
            <a:br>
              <a:rPr lang="en-US" sz="600">
                <a:solidFill>
                  <a:schemeClr val="dk1"/>
                </a:solidFill>
              </a:rPr>
            </a:br>
            <a:endParaRPr sz="600">
              <a:solidFill>
                <a:schemeClr val="dk1"/>
              </a:solidFill>
            </a:endParaRPr>
          </a:p>
          <a:p>
            <a:pPr indent="0" lvl="0" marL="0">
              <a:spcBef>
                <a:spcPts val="0"/>
              </a:spcBef>
              <a:spcAft>
                <a:spcPts val="0"/>
              </a:spcAft>
              <a:buNone/>
            </a:pPr>
            <a:r>
              <a:rPr lang="en-US" sz="600">
                <a:solidFill>
                  <a:schemeClr val="dk1"/>
                </a:solidFill>
              </a:rPr>
              <a:t>3. 빠른 사격 : 일정 시간동안 공격속도가 향상한다.</a:t>
            </a:r>
            <a:br>
              <a:rPr lang="en-US" sz="600">
                <a:solidFill>
                  <a:schemeClr val="dk1"/>
                </a:solidFill>
              </a:rPr>
            </a:br>
            <a:endParaRPr sz="600">
              <a:solidFill>
                <a:schemeClr val="dk1"/>
              </a:solidFill>
            </a:endParaRPr>
          </a:p>
          <a:p>
            <a:pPr indent="0" lvl="0" marL="0" rtl="0">
              <a:spcBef>
                <a:spcPts val="0"/>
              </a:spcBef>
              <a:spcAft>
                <a:spcPts val="0"/>
              </a:spcAft>
              <a:buNone/>
            </a:pPr>
            <a:r>
              <a:rPr lang="en-US" sz="600">
                <a:solidFill>
                  <a:schemeClr val="dk1"/>
                </a:solidFill>
              </a:rPr>
              <a:t>4. 속도 저하 : 범위 내 몬스터들의 이동 속도가  </a:t>
            </a:r>
            <a:br>
              <a:rPr lang="en-US" sz="600">
                <a:solidFill>
                  <a:schemeClr val="dk1"/>
                </a:solidFill>
              </a:rPr>
            </a:br>
            <a:r>
              <a:rPr lang="en-US" sz="600">
                <a:solidFill>
                  <a:schemeClr val="dk1"/>
                </a:solidFill>
              </a:rPr>
              <a:t>                     긴 시간동안 줄어든다.</a:t>
            </a:r>
            <a:endParaRPr sz="600">
              <a:solidFill>
                <a:schemeClr val="dk1"/>
              </a:solidFill>
            </a:endParaRPr>
          </a:p>
          <a:p>
            <a:pPr indent="0" lvl="0" marL="0">
              <a:spcBef>
                <a:spcPts val="0"/>
              </a:spcBef>
              <a:spcAft>
                <a:spcPts val="0"/>
              </a:spcAft>
              <a:buNone/>
            </a:pPr>
            <a:r>
              <a:t/>
            </a:r>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Shape 594"/>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595" name="Shape 595"/>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596" name="Shape 596"/>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597" name="Shape 597"/>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598" name="Shape 598"/>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599" name="Shape 599"/>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마나 수정</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600" name="Shape 600"/>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Char char="●"/>
            </a:pPr>
            <a:r>
              <a:rPr lang="en-US" sz="1000"/>
              <a:t>마나 수정은 플레이어의 캐릭터에게 영구적으로 추가 능력을 올려주는 시스템입니다.</a:t>
            </a:r>
            <a:br>
              <a:rPr lang="en-US" sz="1000"/>
            </a:br>
            <a:endParaRPr sz="1000"/>
          </a:p>
          <a:p>
            <a:pPr indent="-292100" lvl="0" marL="457200" rtl="0">
              <a:spcBef>
                <a:spcPts val="0"/>
              </a:spcBef>
              <a:spcAft>
                <a:spcPts val="0"/>
              </a:spcAft>
              <a:buSzPts val="1000"/>
              <a:buChar char="●"/>
            </a:pPr>
            <a:r>
              <a:rPr lang="en-US" sz="1000"/>
              <a:t>스테이지를 완료하고 얻은 경험치를 마나 수정에 투자할 수 있습니다.</a:t>
            </a:r>
            <a:br>
              <a:rPr lang="en-US" sz="1000"/>
            </a:br>
            <a:endParaRPr sz="1000"/>
          </a:p>
          <a:p>
            <a:pPr indent="-292100" lvl="0" marL="457200" rtl="0">
              <a:spcBef>
                <a:spcPts val="0"/>
              </a:spcBef>
              <a:spcAft>
                <a:spcPts val="0"/>
              </a:spcAft>
              <a:buSzPts val="1000"/>
              <a:buChar char="●"/>
            </a:pPr>
            <a:r>
              <a:rPr lang="en-US" sz="1000"/>
              <a:t>특정 마나 수정에 정해진 양 만큼 경험치를 투자하면, 해당 </a:t>
            </a:r>
            <a:br>
              <a:rPr lang="en-US" sz="1000"/>
            </a:br>
            <a:r>
              <a:rPr lang="en-US" sz="1000"/>
              <a:t>마나 수정의 추가 능력을 얻을 수 있습니다. </a:t>
            </a:r>
            <a:br>
              <a:rPr lang="en-US" sz="1000"/>
            </a:br>
            <a:endParaRPr sz="1000"/>
          </a:p>
          <a:p>
            <a:pPr indent="-292100" lvl="0" marL="457200" rtl="0">
              <a:spcBef>
                <a:spcPts val="0"/>
              </a:spcBef>
              <a:spcAft>
                <a:spcPts val="0"/>
              </a:spcAft>
              <a:buSzPts val="1000"/>
              <a:buChar char="●"/>
            </a:pPr>
            <a:r>
              <a:rPr lang="en-US" sz="1000"/>
              <a:t>마나 수정을 선택하면 마나 수정의 설명을 간단하게 왼쪽</a:t>
            </a:r>
            <a:br>
              <a:rPr lang="en-US" sz="1000"/>
            </a:br>
            <a:r>
              <a:rPr lang="en-US" sz="1000"/>
              <a:t>팝업창으로 띄워줍니다.</a:t>
            </a:r>
            <a:br>
              <a:rPr lang="en-US" sz="1000"/>
            </a:br>
            <a:endParaRPr sz="1000"/>
          </a:p>
          <a:p>
            <a:pPr indent="-292100" lvl="0" marL="457200" rtl="0">
              <a:spcBef>
                <a:spcPts val="0"/>
              </a:spcBef>
              <a:spcAft>
                <a:spcPts val="0"/>
              </a:spcAft>
              <a:buSzPts val="1000"/>
              <a:buChar char="●"/>
            </a:pPr>
            <a:r>
              <a:rPr lang="en-US" sz="1000"/>
              <a:t>얻은 마나 수정의 능력은 이 후의 모든 스테이지에서 </a:t>
            </a:r>
            <a:br>
              <a:rPr lang="en-US" sz="1000"/>
            </a:br>
            <a:r>
              <a:rPr lang="en-US" sz="1000"/>
              <a:t>자동으로 적용됩니다.</a:t>
            </a:r>
            <a:endParaRPr sz="1000"/>
          </a:p>
        </p:txBody>
      </p:sp>
      <p:grpSp>
        <p:nvGrpSpPr>
          <p:cNvPr id="601" name="Shape 601"/>
          <p:cNvGrpSpPr/>
          <p:nvPr/>
        </p:nvGrpSpPr>
        <p:grpSpPr>
          <a:xfrm>
            <a:off x="182388" y="1800925"/>
            <a:ext cx="4458226" cy="2495375"/>
            <a:chOff x="182388" y="1800925"/>
            <a:chExt cx="4458226" cy="2495375"/>
          </a:xfrm>
        </p:grpSpPr>
        <p:pic>
          <p:nvPicPr>
            <p:cNvPr id="602" name="Shape 602"/>
            <p:cNvPicPr preferRelativeResize="0"/>
            <p:nvPr/>
          </p:nvPicPr>
          <p:blipFill>
            <a:blip r:embed="rId3">
              <a:alphaModFix/>
            </a:blip>
            <a:stretch>
              <a:fillRect/>
            </a:stretch>
          </p:blipFill>
          <p:spPr>
            <a:xfrm>
              <a:off x="182388" y="1800925"/>
              <a:ext cx="4458226" cy="2495368"/>
            </a:xfrm>
            <a:prstGeom prst="rect">
              <a:avLst/>
            </a:prstGeom>
            <a:noFill/>
            <a:ln>
              <a:noFill/>
            </a:ln>
          </p:spPr>
        </p:pic>
        <p:pic>
          <p:nvPicPr>
            <p:cNvPr id="603" name="Shape 603"/>
            <p:cNvPicPr preferRelativeResize="0"/>
            <p:nvPr/>
          </p:nvPicPr>
          <p:blipFill rotWithShape="1">
            <a:blip r:embed="rId4">
              <a:alphaModFix/>
            </a:blip>
            <a:srcRect b="3626" l="16828" r="28392" t="13378"/>
            <a:stretch/>
          </p:blipFill>
          <p:spPr>
            <a:xfrm>
              <a:off x="2109225" y="2242875"/>
              <a:ext cx="2401150" cy="2053425"/>
            </a:xfrm>
            <a:prstGeom prst="rect">
              <a:avLst/>
            </a:prstGeom>
            <a:noFill/>
            <a:ln>
              <a:noFill/>
            </a:ln>
          </p:spPr>
        </p:pic>
        <p:sp>
          <p:nvSpPr>
            <p:cNvPr id="604" name="Shape 604"/>
            <p:cNvSpPr/>
            <p:nvPr/>
          </p:nvSpPr>
          <p:spPr>
            <a:xfrm>
              <a:off x="2109225" y="2033375"/>
              <a:ext cx="764700" cy="209400"/>
            </a:xfrm>
            <a:prstGeom prst="rect">
              <a:avLst/>
            </a:prstGeom>
            <a:solidFill>
              <a:srgbClr val="0C343D"/>
            </a:solidFill>
            <a:ln cap="flat" cmpd="sng" w="19050">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Impact"/>
                  <a:ea typeface="Impact"/>
                  <a:cs typeface="Impact"/>
                  <a:sym typeface="Impact"/>
                </a:rPr>
                <a:t>사서</a:t>
              </a:r>
              <a:endParaRPr sz="800">
                <a:solidFill>
                  <a:srgbClr val="FFFFFF"/>
                </a:solidFill>
                <a:latin typeface="Impact"/>
                <a:ea typeface="Impact"/>
                <a:cs typeface="Impact"/>
                <a:sym typeface="Impact"/>
              </a:endParaRPr>
            </a:p>
          </p:txBody>
        </p:sp>
        <p:sp>
          <p:nvSpPr>
            <p:cNvPr id="605" name="Shape 605"/>
            <p:cNvSpPr/>
            <p:nvPr/>
          </p:nvSpPr>
          <p:spPr>
            <a:xfrm>
              <a:off x="2914310" y="2033375"/>
              <a:ext cx="7647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빨간 망토</a:t>
              </a:r>
              <a:endParaRPr sz="800">
                <a:solidFill>
                  <a:srgbClr val="FFFFFF"/>
                </a:solidFill>
              </a:endParaRPr>
            </a:p>
          </p:txBody>
        </p:sp>
        <p:sp>
          <p:nvSpPr>
            <p:cNvPr id="606" name="Shape 606"/>
            <p:cNvSpPr/>
            <p:nvPr/>
          </p:nvSpPr>
          <p:spPr>
            <a:xfrm>
              <a:off x="3715525" y="2033375"/>
              <a:ext cx="789300" cy="209400"/>
            </a:xfrm>
            <a:prstGeom prst="rect">
              <a:avLst/>
            </a:prstGeom>
            <a:solidFill>
              <a:srgbClr val="0C343D"/>
            </a:solidFill>
            <a:ln cap="flat" cmpd="sng" w="9525">
              <a:solidFill>
                <a:srgbClr val="0C343D"/>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FFFFFF"/>
                  </a:solidFill>
                </a:rPr>
                <a:t>앨리스</a:t>
              </a:r>
              <a:endParaRPr sz="800">
                <a:solidFill>
                  <a:srgbClr val="FFFFFF"/>
                </a:solidFill>
              </a:endParaRPr>
            </a:p>
          </p:txBody>
        </p:sp>
      </p:grpSp>
      <p:pic>
        <p:nvPicPr>
          <p:cNvPr id="607" name="Shape 607"/>
          <p:cNvPicPr preferRelativeResize="0"/>
          <p:nvPr/>
        </p:nvPicPr>
        <p:blipFill>
          <a:blip r:embed="rId5">
            <a:alphaModFix/>
          </a:blip>
          <a:stretch>
            <a:fillRect/>
          </a:stretch>
        </p:blipFill>
        <p:spPr>
          <a:xfrm>
            <a:off x="-319525" y="1504800"/>
            <a:ext cx="2928900" cy="2928900"/>
          </a:xfrm>
          <a:prstGeom prst="rect">
            <a:avLst/>
          </a:prstGeom>
          <a:noFill/>
          <a:ln>
            <a:noFill/>
          </a:ln>
        </p:spPr>
      </p:pic>
      <p:pic>
        <p:nvPicPr>
          <p:cNvPr id="608" name="Shape 608"/>
          <p:cNvPicPr preferRelativeResize="0"/>
          <p:nvPr/>
        </p:nvPicPr>
        <p:blipFill>
          <a:blip r:embed="rId6">
            <a:alphaModFix/>
          </a:blip>
          <a:stretch>
            <a:fillRect/>
          </a:stretch>
        </p:blipFill>
        <p:spPr>
          <a:xfrm>
            <a:off x="2095138" y="1854750"/>
            <a:ext cx="2439900" cy="406625"/>
          </a:xfrm>
          <a:prstGeom prst="rect">
            <a:avLst/>
          </a:prstGeom>
          <a:noFill/>
          <a:ln>
            <a:noFill/>
          </a:ln>
        </p:spPr>
      </p:pic>
      <p:pic>
        <p:nvPicPr>
          <p:cNvPr id="609" name="Shape 609"/>
          <p:cNvPicPr preferRelativeResize="0"/>
          <p:nvPr/>
        </p:nvPicPr>
        <p:blipFill>
          <a:blip r:embed="rId6">
            <a:alphaModFix/>
          </a:blip>
          <a:stretch>
            <a:fillRect/>
          </a:stretch>
        </p:blipFill>
        <p:spPr>
          <a:xfrm>
            <a:off x="182400" y="3949675"/>
            <a:ext cx="1918900" cy="346625"/>
          </a:xfrm>
          <a:prstGeom prst="rect">
            <a:avLst/>
          </a:prstGeom>
          <a:noFill/>
          <a:ln>
            <a:noFill/>
          </a:ln>
        </p:spPr>
      </p:pic>
      <p:pic>
        <p:nvPicPr>
          <p:cNvPr id="610" name="Shape 610"/>
          <p:cNvPicPr preferRelativeResize="0"/>
          <p:nvPr/>
        </p:nvPicPr>
        <p:blipFill>
          <a:blip r:embed="rId6">
            <a:alphaModFix/>
          </a:blip>
          <a:stretch>
            <a:fillRect/>
          </a:stretch>
        </p:blipFill>
        <p:spPr>
          <a:xfrm>
            <a:off x="182400" y="3968150"/>
            <a:ext cx="1925075" cy="328150"/>
          </a:xfrm>
          <a:prstGeom prst="rect">
            <a:avLst/>
          </a:prstGeom>
          <a:noFill/>
          <a:ln>
            <a:noFill/>
          </a:ln>
        </p:spPr>
      </p:pic>
      <p:sp>
        <p:nvSpPr>
          <p:cNvPr id="611" name="Shape 611"/>
          <p:cNvSpPr/>
          <p:nvPr/>
        </p:nvSpPr>
        <p:spPr>
          <a:xfrm>
            <a:off x="2563273" y="3135837"/>
            <a:ext cx="339000" cy="339000"/>
          </a:xfrm>
          <a:prstGeom prst="ellipse">
            <a:avLst/>
          </a:prstGeom>
          <a:noFill/>
          <a:ln cap="flat" cmpd="sng" w="28575">
            <a:solidFill>
              <a:srgbClr val="00FF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2" name="Shape 612"/>
          <p:cNvSpPr txBox="1"/>
          <p:nvPr/>
        </p:nvSpPr>
        <p:spPr>
          <a:xfrm>
            <a:off x="246277" y="1928600"/>
            <a:ext cx="1925100" cy="145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600"/>
              <a:t>기사회생</a:t>
            </a:r>
            <a:br>
              <a:rPr lang="en-US" sz="600"/>
            </a:br>
            <a:endParaRPr sz="600"/>
          </a:p>
          <a:p>
            <a:pPr indent="0" lvl="0" marL="0" rtl="0">
              <a:spcBef>
                <a:spcPts val="0"/>
              </a:spcBef>
              <a:spcAft>
                <a:spcPts val="0"/>
              </a:spcAft>
              <a:buNone/>
            </a:pPr>
            <a:r>
              <a:rPr lang="en-US" sz="600"/>
              <a:t> 감염도가 20% 이하로 떨어졌을 때, 일정 시간</a:t>
            </a:r>
            <a:br>
              <a:rPr lang="en-US" sz="600"/>
            </a:br>
            <a:r>
              <a:rPr lang="en-US" sz="600"/>
              <a:t>동안 캐릭터의 공격속도, 스태미나 회복량, 공격력</a:t>
            </a:r>
            <a:br>
              <a:rPr lang="en-US" sz="600"/>
            </a:br>
            <a:r>
              <a:rPr lang="en-US" sz="600"/>
              <a:t>이 증가합니다.</a:t>
            </a:r>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Shape 617"/>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18" name="Shape 618"/>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19" name="Shape 619"/>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20" name="Shape 620"/>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21" name="Shape 621"/>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22" name="Shape 622"/>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대기 완료</a:t>
            </a:r>
            <a:endParaRPr b="1" sz="1600"/>
          </a:p>
        </p:txBody>
      </p:sp>
      <p:sp>
        <p:nvSpPr>
          <p:cNvPr id="623" name="Shape 623"/>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캐릭터 설정이 끝나면 모바일 화면은 컨트롤러 UI 로</a:t>
            </a:r>
            <a:br>
              <a:rPr lang="en-US" sz="1000"/>
            </a:br>
            <a:r>
              <a:rPr lang="en-US" sz="1000"/>
              <a:t>바뀝니다.</a:t>
            </a:r>
            <a:br>
              <a:rPr lang="en-US" sz="1000"/>
            </a:br>
            <a:endParaRPr sz="1000"/>
          </a:p>
          <a:p>
            <a:pPr indent="-292100" lvl="0" marL="457200" rtl="0">
              <a:spcBef>
                <a:spcPts val="0"/>
              </a:spcBef>
              <a:spcAft>
                <a:spcPts val="0"/>
              </a:spcAft>
              <a:buSzPts val="1000"/>
              <a:buAutoNum type="arabicPeriod"/>
            </a:pPr>
            <a:r>
              <a:rPr lang="en-US" sz="1000"/>
              <a:t>캐릭터 설정이 완료된 플레이어는 대기완료 상태가 됩니다.</a:t>
            </a:r>
            <a:br>
              <a:rPr lang="en-US" sz="1000"/>
            </a:br>
            <a:endParaRPr sz="1000"/>
          </a:p>
          <a:p>
            <a:pPr indent="-292100" lvl="0" marL="457200" rtl="0">
              <a:spcBef>
                <a:spcPts val="0"/>
              </a:spcBef>
              <a:spcAft>
                <a:spcPts val="0"/>
              </a:spcAft>
              <a:buSzPts val="1000"/>
              <a:buAutoNum type="arabicPeriod"/>
            </a:pPr>
            <a:r>
              <a:rPr lang="en-US" sz="1000"/>
              <a:t>대기실의 모든 인원이 대기 완료 상태가 되면 스테이지가</a:t>
            </a:r>
            <a:br>
              <a:rPr lang="en-US" sz="1000"/>
            </a:br>
            <a:r>
              <a:rPr lang="en-US" sz="1000"/>
              <a:t>시작되며, PC 화면이 게임 화면으로 전환됩니다.</a:t>
            </a:r>
            <a:br>
              <a:rPr lang="en-US" sz="1000"/>
            </a:br>
            <a:r>
              <a:rPr lang="en-US" sz="1000"/>
              <a:t> </a:t>
            </a:r>
            <a:endParaRPr sz="1000"/>
          </a:p>
        </p:txBody>
      </p:sp>
      <p:pic>
        <p:nvPicPr>
          <p:cNvPr id="624" name="Shape 624"/>
          <p:cNvPicPr preferRelativeResize="0"/>
          <p:nvPr/>
        </p:nvPicPr>
        <p:blipFill rotWithShape="1">
          <a:blip r:embed="rId3">
            <a:alphaModFix/>
          </a:blip>
          <a:srcRect b="0" l="0" r="0" t="0"/>
          <a:stretch/>
        </p:blipFill>
        <p:spPr>
          <a:xfrm>
            <a:off x="179500" y="4110845"/>
            <a:ext cx="4026625" cy="2554280"/>
          </a:xfrm>
          <a:prstGeom prst="rect">
            <a:avLst/>
          </a:prstGeom>
          <a:noFill/>
          <a:ln>
            <a:noFill/>
          </a:ln>
        </p:spPr>
      </p:pic>
      <p:pic>
        <p:nvPicPr>
          <p:cNvPr id="625" name="Shape 625"/>
          <p:cNvPicPr preferRelativeResize="0"/>
          <p:nvPr/>
        </p:nvPicPr>
        <p:blipFill rotWithShape="1">
          <a:blip r:embed="rId4">
            <a:alphaModFix/>
          </a:blip>
          <a:srcRect b="0" l="0" r="0" t="0"/>
          <a:stretch/>
        </p:blipFill>
        <p:spPr>
          <a:xfrm>
            <a:off x="179500" y="1715114"/>
            <a:ext cx="4026624" cy="22649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Shape 630"/>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31" name="Shape 631"/>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32" name="Shape 632"/>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33" name="Shape 633"/>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34" name="Shape 634"/>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35" name="Shape 635"/>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플레이</a:t>
            </a:r>
            <a:r>
              <a:rPr b="1" lang="en-US" sz="1600">
                <a:solidFill>
                  <a:srgbClr val="3F3F3F"/>
                </a:solidFill>
              </a:rPr>
              <a:t> 흐름</a:t>
            </a:r>
            <a:endParaRPr b="1" sz="1600"/>
          </a:p>
        </p:txBody>
      </p:sp>
      <p:grpSp>
        <p:nvGrpSpPr>
          <p:cNvPr id="636" name="Shape 636"/>
          <p:cNvGrpSpPr/>
          <p:nvPr/>
        </p:nvGrpSpPr>
        <p:grpSpPr>
          <a:xfrm>
            <a:off x="1689325" y="1675325"/>
            <a:ext cx="3204050" cy="5126100"/>
            <a:chOff x="1917925" y="1218125"/>
            <a:chExt cx="3204050" cy="5126100"/>
          </a:xfrm>
        </p:grpSpPr>
        <p:sp>
          <p:nvSpPr>
            <p:cNvPr id="637" name="Shape 637"/>
            <p:cNvSpPr/>
            <p:nvPr/>
          </p:nvSpPr>
          <p:spPr>
            <a:xfrm>
              <a:off x="3835875" y="121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라운드 시작</a:t>
              </a:r>
              <a:endParaRPr sz="1200"/>
            </a:p>
          </p:txBody>
        </p:sp>
        <p:sp>
          <p:nvSpPr>
            <p:cNvPr id="638" name="Shape 638"/>
            <p:cNvSpPr/>
            <p:nvPr/>
          </p:nvSpPr>
          <p:spPr>
            <a:xfrm>
              <a:off x="3835875" y="198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몬스터 등장</a:t>
              </a:r>
              <a:endParaRPr sz="1200"/>
            </a:p>
          </p:txBody>
        </p:sp>
        <p:sp>
          <p:nvSpPr>
            <p:cNvPr id="639" name="Shape 639"/>
            <p:cNvSpPr/>
            <p:nvPr/>
          </p:nvSpPr>
          <p:spPr>
            <a:xfrm>
              <a:off x="3835875" y="2742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rPr>
                <a:t>대상 몬스터 인식</a:t>
              </a:r>
              <a:endParaRPr sz="1200">
                <a:solidFill>
                  <a:schemeClr val="dk1"/>
                </a:solidFill>
              </a:endParaRPr>
            </a:p>
          </p:txBody>
        </p:sp>
        <p:sp>
          <p:nvSpPr>
            <p:cNvPr id="640" name="Shape 640"/>
            <p:cNvSpPr/>
            <p:nvPr/>
          </p:nvSpPr>
          <p:spPr>
            <a:xfrm>
              <a:off x="3835875" y="4266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기술 사용 및</a:t>
              </a:r>
              <a:endParaRPr sz="1200">
                <a:solidFill>
                  <a:schemeClr val="dk1"/>
                </a:solidFill>
              </a:endParaRPr>
            </a:p>
            <a:p>
              <a:pPr indent="0" lvl="0" marL="0" rtl="0" algn="ctr">
                <a:spcBef>
                  <a:spcPts val="0"/>
                </a:spcBef>
                <a:spcAft>
                  <a:spcPts val="0"/>
                </a:spcAft>
                <a:buNone/>
              </a:pPr>
              <a:r>
                <a:rPr lang="en-US" sz="1200">
                  <a:solidFill>
                    <a:schemeClr val="dk1"/>
                  </a:solidFill>
                </a:rPr>
                <a:t>위치 이동</a:t>
              </a:r>
              <a:endParaRPr sz="1200"/>
            </a:p>
          </p:txBody>
        </p:sp>
        <p:sp>
          <p:nvSpPr>
            <p:cNvPr id="641" name="Shape 641"/>
            <p:cNvSpPr/>
            <p:nvPr/>
          </p:nvSpPr>
          <p:spPr>
            <a:xfrm>
              <a:off x="3835875" y="5028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몬스터 처치</a:t>
              </a:r>
              <a:endParaRPr sz="1200"/>
            </a:p>
          </p:txBody>
        </p:sp>
        <p:sp>
          <p:nvSpPr>
            <p:cNvPr id="642" name="Shape 642"/>
            <p:cNvSpPr/>
            <p:nvPr/>
          </p:nvSpPr>
          <p:spPr>
            <a:xfrm>
              <a:off x="3835875" y="3504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자동 공격</a:t>
              </a:r>
              <a:endParaRPr sz="1200"/>
            </a:p>
          </p:txBody>
        </p:sp>
        <p:cxnSp>
          <p:nvCxnSpPr>
            <p:cNvPr id="643" name="Shape 643"/>
            <p:cNvCxnSpPr>
              <a:endCxn id="641" idx="1"/>
            </p:cNvCxnSpPr>
            <p:nvPr/>
          </p:nvCxnSpPr>
          <p:spPr>
            <a:xfrm flipH="1" rot="-5400000">
              <a:off x="2125575" y="3594875"/>
              <a:ext cx="3060000" cy="360600"/>
            </a:xfrm>
            <a:prstGeom prst="bentConnector2">
              <a:avLst/>
            </a:prstGeom>
            <a:noFill/>
            <a:ln cap="flat" cmpd="sng" w="19050">
              <a:solidFill>
                <a:srgbClr val="980000"/>
              </a:solidFill>
              <a:prstDash val="solid"/>
              <a:round/>
              <a:headEnd len="lg" w="lg" type="none"/>
              <a:tailEnd len="lg" w="lg" type="none"/>
            </a:ln>
          </p:spPr>
        </p:cxnSp>
        <p:sp>
          <p:nvSpPr>
            <p:cNvPr id="644" name="Shape 644"/>
            <p:cNvSpPr/>
            <p:nvPr/>
          </p:nvSpPr>
          <p:spPr>
            <a:xfrm>
              <a:off x="3835875" y="5790125"/>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다음 라운드</a:t>
              </a:r>
              <a:br>
                <a:rPr lang="en-US" sz="1200"/>
              </a:br>
              <a:r>
                <a:rPr lang="en-US" sz="1200"/>
                <a:t>대기</a:t>
              </a:r>
              <a:endParaRPr sz="1200"/>
            </a:p>
          </p:txBody>
        </p:sp>
        <p:cxnSp>
          <p:nvCxnSpPr>
            <p:cNvPr id="645" name="Shape 645"/>
            <p:cNvCxnSpPr>
              <a:stCxn id="641" idx="1"/>
              <a:endCxn id="646" idx="2"/>
            </p:cNvCxnSpPr>
            <p:nvPr/>
          </p:nvCxnSpPr>
          <p:spPr>
            <a:xfrm rot="10800000">
              <a:off x="2560875" y="3838775"/>
              <a:ext cx="1275000" cy="1466400"/>
            </a:xfrm>
            <a:prstGeom prst="bentConnector2">
              <a:avLst/>
            </a:prstGeom>
            <a:noFill/>
            <a:ln cap="flat" cmpd="sng" w="9525">
              <a:solidFill>
                <a:schemeClr val="dk2"/>
              </a:solidFill>
              <a:prstDash val="dash"/>
              <a:round/>
              <a:headEnd len="lg" w="lg" type="none"/>
              <a:tailEnd len="lg" w="lg" type="none"/>
            </a:ln>
          </p:spPr>
        </p:cxnSp>
        <p:cxnSp>
          <p:nvCxnSpPr>
            <p:cNvPr id="647" name="Shape 647"/>
            <p:cNvCxnSpPr>
              <a:stCxn id="646" idx="0"/>
            </p:cNvCxnSpPr>
            <p:nvPr/>
          </p:nvCxnSpPr>
          <p:spPr>
            <a:xfrm rot="-5400000">
              <a:off x="2512675" y="2315850"/>
              <a:ext cx="1017000" cy="920400"/>
            </a:xfrm>
            <a:prstGeom prst="bentConnector3">
              <a:avLst>
                <a:gd fmla="val 50000" name="adj1"/>
              </a:avLst>
            </a:prstGeom>
            <a:noFill/>
            <a:ln cap="flat" cmpd="sng" w="9525">
              <a:solidFill>
                <a:schemeClr val="dk2"/>
              </a:solidFill>
              <a:prstDash val="dash"/>
              <a:round/>
              <a:headEnd len="lg" w="lg" type="none"/>
              <a:tailEnd len="lg" w="lg" type="none"/>
            </a:ln>
          </p:spPr>
        </p:cxnSp>
        <p:sp>
          <p:nvSpPr>
            <p:cNvPr id="646" name="Shape 646"/>
            <p:cNvSpPr/>
            <p:nvPr/>
          </p:nvSpPr>
          <p:spPr>
            <a:xfrm>
              <a:off x="1917925" y="3284550"/>
              <a:ext cx="1286100" cy="5541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캐릭터</a:t>
              </a:r>
              <a:endParaRPr sz="1200"/>
            </a:p>
            <a:p>
              <a:pPr indent="0" lvl="0" marL="0" rtl="0" algn="ctr">
                <a:spcBef>
                  <a:spcPts val="0"/>
                </a:spcBef>
                <a:spcAft>
                  <a:spcPts val="0"/>
                </a:spcAft>
                <a:buNone/>
              </a:pPr>
              <a:r>
                <a:rPr lang="en-US" sz="1200"/>
                <a:t>업그레이드</a:t>
              </a:r>
              <a:endParaRPr sz="1200"/>
            </a:p>
          </p:txBody>
        </p:sp>
        <p:cxnSp>
          <p:nvCxnSpPr>
            <p:cNvPr id="648" name="Shape 648"/>
            <p:cNvCxnSpPr>
              <a:endCxn id="638" idx="1"/>
            </p:cNvCxnSpPr>
            <p:nvPr/>
          </p:nvCxnSpPr>
          <p:spPr>
            <a:xfrm>
              <a:off x="3468975" y="2251175"/>
              <a:ext cx="366900" cy="6000"/>
            </a:xfrm>
            <a:prstGeom prst="straightConnector1">
              <a:avLst/>
            </a:prstGeom>
            <a:noFill/>
            <a:ln cap="flat" cmpd="sng" w="19050">
              <a:solidFill>
                <a:srgbClr val="980000"/>
              </a:solidFill>
              <a:prstDash val="solid"/>
              <a:round/>
              <a:headEnd len="lg" w="lg" type="none"/>
              <a:tailEnd len="lg" w="lg" type="triangle"/>
            </a:ln>
          </p:spPr>
        </p:cxnSp>
        <p:cxnSp>
          <p:nvCxnSpPr>
            <p:cNvPr id="649" name="Shape 649"/>
            <p:cNvCxnSpPr>
              <a:stCxn id="637" idx="2"/>
              <a:endCxn id="638" idx="0"/>
            </p:cNvCxnSpPr>
            <p:nvPr/>
          </p:nvCxnSpPr>
          <p:spPr>
            <a:xfrm>
              <a:off x="4478925" y="1772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0" name="Shape 650"/>
            <p:cNvCxnSpPr>
              <a:stCxn id="638" idx="2"/>
              <a:endCxn id="639" idx="0"/>
            </p:cNvCxnSpPr>
            <p:nvPr/>
          </p:nvCxnSpPr>
          <p:spPr>
            <a:xfrm>
              <a:off x="4478925" y="2534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1" name="Shape 651"/>
            <p:cNvCxnSpPr>
              <a:stCxn id="639" idx="2"/>
              <a:endCxn id="642" idx="0"/>
            </p:cNvCxnSpPr>
            <p:nvPr/>
          </p:nvCxnSpPr>
          <p:spPr>
            <a:xfrm>
              <a:off x="4478925" y="3296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2" name="Shape 652"/>
            <p:cNvCxnSpPr>
              <a:stCxn id="642" idx="2"/>
              <a:endCxn id="640" idx="0"/>
            </p:cNvCxnSpPr>
            <p:nvPr/>
          </p:nvCxnSpPr>
          <p:spPr>
            <a:xfrm>
              <a:off x="4478925" y="4058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3" name="Shape 653"/>
            <p:cNvCxnSpPr>
              <a:stCxn id="640" idx="2"/>
              <a:endCxn id="641" idx="0"/>
            </p:cNvCxnSpPr>
            <p:nvPr/>
          </p:nvCxnSpPr>
          <p:spPr>
            <a:xfrm>
              <a:off x="4478925" y="4820225"/>
              <a:ext cx="0" cy="207900"/>
            </a:xfrm>
            <a:prstGeom prst="straightConnector1">
              <a:avLst/>
            </a:prstGeom>
            <a:noFill/>
            <a:ln cap="flat" cmpd="sng" w="9525">
              <a:solidFill>
                <a:schemeClr val="dk2"/>
              </a:solidFill>
              <a:prstDash val="solid"/>
              <a:round/>
              <a:headEnd len="lg" w="lg" type="none"/>
              <a:tailEnd len="lg" w="lg" type="triangle"/>
            </a:ln>
          </p:spPr>
        </p:cxnSp>
        <p:cxnSp>
          <p:nvCxnSpPr>
            <p:cNvPr id="654" name="Shape 654"/>
            <p:cNvCxnSpPr>
              <a:stCxn id="641" idx="2"/>
              <a:endCxn id="644" idx="0"/>
            </p:cNvCxnSpPr>
            <p:nvPr/>
          </p:nvCxnSpPr>
          <p:spPr>
            <a:xfrm>
              <a:off x="4478925" y="5582225"/>
              <a:ext cx="0" cy="207900"/>
            </a:xfrm>
            <a:prstGeom prst="straightConnector1">
              <a:avLst/>
            </a:prstGeom>
            <a:noFill/>
            <a:ln cap="flat" cmpd="sng" w="9525">
              <a:solidFill>
                <a:schemeClr val="dk2"/>
              </a:solidFill>
              <a:prstDash val="solid"/>
              <a:round/>
              <a:headEnd len="lg" w="lg" type="none"/>
              <a:tailEnd len="lg" w="lg" type="triangle"/>
            </a:ln>
          </p:spPr>
        </p:cxnSp>
      </p:grpSp>
      <p:grpSp>
        <p:nvGrpSpPr>
          <p:cNvPr id="655" name="Shape 655"/>
          <p:cNvGrpSpPr/>
          <p:nvPr/>
        </p:nvGrpSpPr>
        <p:grpSpPr>
          <a:xfrm>
            <a:off x="788075" y="2272650"/>
            <a:ext cx="1632725" cy="512700"/>
            <a:chOff x="1016675" y="1815450"/>
            <a:chExt cx="1632725" cy="512700"/>
          </a:xfrm>
        </p:grpSpPr>
        <p:cxnSp>
          <p:nvCxnSpPr>
            <p:cNvPr id="656" name="Shape 656"/>
            <p:cNvCxnSpPr/>
            <p:nvPr/>
          </p:nvCxnSpPr>
          <p:spPr>
            <a:xfrm>
              <a:off x="1016675" y="1959425"/>
              <a:ext cx="591600" cy="0"/>
            </a:xfrm>
            <a:prstGeom prst="straightConnector1">
              <a:avLst/>
            </a:prstGeom>
            <a:noFill/>
            <a:ln cap="flat" cmpd="sng" w="9525">
              <a:solidFill>
                <a:schemeClr val="dk2"/>
              </a:solidFill>
              <a:prstDash val="solid"/>
              <a:round/>
              <a:headEnd len="lg" w="lg" type="none"/>
              <a:tailEnd len="lg" w="lg" type="triangle"/>
            </a:ln>
          </p:spPr>
        </p:cxnSp>
        <p:cxnSp>
          <p:nvCxnSpPr>
            <p:cNvPr id="657" name="Shape 657"/>
            <p:cNvCxnSpPr/>
            <p:nvPr/>
          </p:nvCxnSpPr>
          <p:spPr>
            <a:xfrm>
              <a:off x="1016675" y="2282710"/>
              <a:ext cx="591600" cy="0"/>
            </a:xfrm>
            <a:prstGeom prst="straightConnector1">
              <a:avLst/>
            </a:prstGeom>
            <a:noFill/>
            <a:ln cap="flat" cmpd="sng" w="19050">
              <a:solidFill>
                <a:srgbClr val="980000"/>
              </a:solidFill>
              <a:prstDash val="solid"/>
              <a:round/>
              <a:headEnd len="lg" w="lg" type="none"/>
              <a:tailEnd len="lg" w="lg" type="triangle"/>
            </a:ln>
          </p:spPr>
        </p:cxnSp>
        <p:sp>
          <p:nvSpPr>
            <p:cNvPr id="658" name="Shape 658"/>
            <p:cNvSpPr txBox="1"/>
            <p:nvPr/>
          </p:nvSpPr>
          <p:spPr>
            <a:xfrm>
              <a:off x="1706800" y="18154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진행 방향</a:t>
              </a:r>
              <a:endParaRPr sz="800"/>
            </a:p>
          </p:txBody>
        </p:sp>
        <p:sp>
          <p:nvSpPr>
            <p:cNvPr id="659" name="Shape 659"/>
            <p:cNvSpPr txBox="1"/>
            <p:nvPr/>
          </p:nvSpPr>
          <p:spPr>
            <a:xfrm>
              <a:off x="1706800" y="2120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루프</a:t>
              </a:r>
              <a:endParaRPr sz="800"/>
            </a:p>
          </p:txBody>
        </p:sp>
      </p:grpSp>
      <p:cxnSp>
        <p:nvCxnSpPr>
          <p:cNvPr id="660" name="Shape 660"/>
          <p:cNvCxnSpPr/>
          <p:nvPr/>
        </p:nvCxnSpPr>
        <p:spPr>
          <a:xfrm>
            <a:off x="801027" y="3065262"/>
            <a:ext cx="548400" cy="6300"/>
          </a:xfrm>
          <a:prstGeom prst="straightConnector1">
            <a:avLst/>
          </a:prstGeom>
          <a:noFill/>
          <a:ln cap="flat" cmpd="sng" w="9525">
            <a:solidFill>
              <a:schemeClr val="dk2"/>
            </a:solidFill>
            <a:prstDash val="dash"/>
            <a:round/>
            <a:headEnd len="lg" w="lg" type="none"/>
            <a:tailEnd len="lg" w="lg" type="none"/>
          </a:ln>
        </p:spPr>
      </p:cxnSp>
      <p:sp>
        <p:nvSpPr>
          <p:cNvPr id="661" name="Shape 661"/>
          <p:cNvSpPr txBox="1"/>
          <p:nvPr/>
        </p:nvSpPr>
        <p:spPr>
          <a:xfrm>
            <a:off x="1478200" y="2882250"/>
            <a:ext cx="942600" cy="20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800"/>
              <a:t>선택 사항</a:t>
            </a: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Shape 666"/>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67" name="Shape 667"/>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68" name="Shape 668"/>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69" name="Shape 669"/>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70" name="Shape 670"/>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71" name="Shape 671"/>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스테이지 시작</a:t>
            </a:r>
            <a:endParaRPr b="1" sz="1600"/>
          </a:p>
        </p:txBody>
      </p:sp>
      <p:sp>
        <p:nvSpPr>
          <p:cNvPr id="672" name="Shape 672"/>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Clr>
                <a:schemeClr val="dk1"/>
              </a:buClr>
              <a:buSzPts val="1000"/>
              <a:buAutoNum type="arabicPeriod"/>
            </a:pPr>
            <a:r>
              <a:rPr lang="en-US" sz="1000">
                <a:solidFill>
                  <a:schemeClr val="dk1"/>
                </a:solidFill>
              </a:rPr>
              <a:t>스테이지가 시작되면 플레이어들은 자신이 설정한 캐릭터를 부여받습니다.</a:t>
            </a:r>
            <a:br>
              <a:rPr lang="en-US" sz="1000">
                <a:solidFill>
                  <a:schemeClr val="dk1"/>
                </a:solidFill>
              </a:rPr>
            </a:br>
            <a:endParaRPr sz="1000">
              <a:solidFill>
                <a:schemeClr val="dk1"/>
              </a:solidFill>
            </a:endParaRPr>
          </a:p>
          <a:p>
            <a:pPr indent="-292100" lvl="0" marL="457200" rtl="0">
              <a:spcBef>
                <a:spcPts val="0"/>
              </a:spcBef>
              <a:spcAft>
                <a:spcPts val="0"/>
              </a:spcAft>
              <a:buClr>
                <a:schemeClr val="dk1"/>
              </a:buClr>
              <a:buSzPts val="1000"/>
              <a:buAutoNum type="arabicPeriod"/>
            </a:pPr>
            <a:r>
              <a:rPr lang="en-US" sz="1000">
                <a:solidFill>
                  <a:schemeClr val="dk1"/>
                </a:solidFill>
              </a:rPr>
              <a:t>라운드 시작 전까지 플레이어들은 자신의 캐릭터의</a:t>
            </a:r>
            <a:br>
              <a:rPr lang="en-US" sz="1000">
                <a:solidFill>
                  <a:schemeClr val="dk1"/>
                </a:solidFill>
              </a:rPr>
            </a:br>
            <a:r>
              <a:rPr lang="en-US" sz="1000">
                <a:solidFill>
                  <a:schemeClr val="dk1"/>
                </a:solidFill>
              </a:rPr>
              <a:t>위치를 정하고, 정비하는 시간을 주어집니다.</a:t>
            </a:r>
            <a:br>
              <a:rPr lang="en-US" sz="1000">
                <a:solidFill>
                  <a:schemeClr val="dk1"/>
                </a:solidFill>
              </a:rPr>
            </a:br>
            <a:endParaRPr sz="1000">
              <a:solidFill>
                <a:schemeClr val="dk1"/>
              </a:solidFill>
            </a:endParaRPr>
          </a:p>
          <a:p>
            <a:pPr indent="-292100" lvl="0" marL="457200" rtl="0">
              <a:spcBef>
                <a:spcPts val="0"/>
              </a:spcBef>
              <a:spcAft>
                <a:spcPts val="0"/>
              </a:spcAft>
              <a:buClr>
                <a:schemeClr val="dk1"/>
              </a:buClr>
              <a:buSzPts val="1000"/>
              <a:buAutoNum type="arabicPeriod"/>
            </a:pPr>
            <a:r>
              <a:rPr lang="en-US" sz="1000">
                <a:solidFill>
                  <a:schemeClr val="dk1"/>
                </a:solidFill>
              </a:rPr>
              <a:t>대기 시간이 끝나면 라운드가 시작됩니다.</a:t>
            </a:r>
            <a:endParaRPr sz="1000"/>
          </a:p>
        </p:txBody>
      </p:sp>
      <p:pic>
        <p:nvPicPr>
          <p:cNvPr descr="모니터, 화면, 동물, 실내이(가) 표시된 사진  매우 높은 신뢰도로 생성된 설명" id="673" name="Shape 673"/>
          <p:cNvPicPr preferRelativeResize="0"/>
          <p:nvPr/>
        </p:nvPicPr>
        <p:blipFill rotWithShape="1">
          <a:blip r:embed="rId3">
            <a:alphaModFix/>
          </a:blip>
          <a:srcRect b="48059" l="26212" r="27580" t="11940"/>
          <a:stretch/>
        </p:blipFill>
        <p:spPr>
          <a:xfrm>
            <a:off x="179500" y="1800933"/>
            <a:ext cx="4464000" cy="2160666"/>
          </a:xfrm>
          <a:prstGeom prst="rect">
            <a:avLst/>
          </a:prstGeom>
          <a:noFill/>
          <a:ln>
            <a:noFill/>
          </a:ln>
        </p:spPr>
      </p:pic>
      <p:sp>
        <p:nvSpPr>
          <p:cNvPr id="674" name="Shape 674"/>
          <p:cNvSpPr/>
          <p:nvPr/>
        </p:nvSpPr>
        <p:spPr>
          <a:xfrm>
            <a:off x="2204275" y="2190087"/>
            <a:ext cx="500700" cy="7776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5" name="Shape 675"/>
          <p:cNvSpPr/>
          <p:nvPr/>
        </p:nvSpPr>
        <p:spPr>
          <a:xfrm>
            <a:off x="3527400" y="1874137"/>
            <a:ext cx="500700" cy="7776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6" name="Shape 676"/>
          <p:cNvSpPr/>
          <p:nvPr/>
        </p:nvSpPr>
        <p:spPr>
          <a:xfrm>
            <a:off x="2434824" y="2262572"/>
            <a:ext cx="103800" cy="131100"/>
          </a:xfrm>
          <a:prstGeom prst="flowChartSort">
            <a:avLst/>
          </a:prstGeom>
          <a:solidFill>
            <a:srgbClr val="00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7" name="Shape 677"/>
          <p:cNvSpPr/>
          <p:nvPr/>
        </p:nvSpPr>
        <p:spPr>
          <a:xfrm>
            <a:off x="3782599" y="1903547"/>
            <a:ext cx="103800" cy="131100"/>
          </a:xfrm>
          <a:prstGeom prst="flowChartSor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Shape 68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83" name="Shape 68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84" name="Shape 68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85" name="Shape 685"/>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686" name="Shape 68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687" name="Shape 687"/>
          <p:cNvSpPr txBox="1"/>
          <p:nvPr/>
        </p:nvSpPr>
        <p:spPr>
          <a:xfrm>
            <a:off x="1651066" y="11671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라운드 시작 및 몬스터 등장</a:t>
            </a:r>
            <a:endParaRPr sz="12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688" name="Shape 688"/>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라운드가 시작하면 몬스터가 등장합니다.</a:t>
            </a:r>
            <a:br>
              <a:rPr lang="en-US" sz="1000"/>
            </a:br>
            <a:endParaRPr sz="1000"/>
          </a:p>
          <a:p>
            <a:pPr indent="-292100" lvl="0" marL="457200" rtl="0">
              <a:spcBef>
                <a:spcPts val="0"/>
              </a:spcBef>
              <a:spcAft>
                <a:spcPts val="0"/>
              </a:spcAft>
              <a:buSzPts val="1000"/>
              <a:buAutoNum type="arabicPeriod"/>
            </a:pPr>
            <a:r>
              <a:rPr lang="en-US" sz="1000"/>
              <a:t>몬스터는 목표 지점을 향해 이동합니다.</a:t>
            </a:r>
            <a:br>
              <a:rPr lang="en-US" sz="1000"/>
            </a:br>
            <a:endParaRPr sz="1000"/>
          </a:p>
          <a:p>
            <a:pPr indent="-292100" lvl="0" marL="457200" rtl="0">
              <a:spcBef>
                <a:spcPts val="0"/>
              </a:spcBef>
              <a:spcAft>
                <a:spcPts val="0"/>
              </a:spcAft>
              <a:buSzPts val="1000"/>
              <a:buAutoNum type="arabicPeriod"/>
            </a:pPr>
            <a:r>
              <a:rPr lang="en-US" sz="1000"/>
              <a:t>몬스터의 진행 방향은 캐릭터의 기술에 의해</a:t>
            </a:r>
            <a:br>
              <a:rPr lang="en-US" sz="1000"/>
            </a:br>
            <a:r>
              <a:rPr lang="en-US" sz="1000"/>
              <a:t>방해 받을 수 있습니다.</a:t>
            </a:r>
            <a:br>
              <a:rPr lang="en-US" sz="1000"/>
            </a:br>
            <a:endParaRPr sz="1000"/>
          </a:p>
        </p:txBody>
      </p:sp>
      <p:pic>
        <p:nvPicPr>
          <p:cNvPr descr="모니터, 실내, 벽, 화면이(가) 표시된 사진  높은 신뢰도로 생성된 설명" id="689" name="Shape 689"/>
          <p:cNvPicPr preferRelativeResize="0"/>
          <p:nvPr/>
        </p:nvPicPr>
        <p:blipFill rotWithShape="1">
          <a:blip r:embed="rId3">
            <a:alphaModFix/>
          </a:blip>
          <a:srcRect b="37753" l="23375" r="13838" t="19479"/>
          <a:stretch/>
        </p:blipFill>
        <p:spPr>
          <a:xfrm>
            <a:off x="179499" y="1849525"/>
            <a:ext cx="4464000" cy="1790701"/>
          </a:xfrm>
          <a:prstGeom prst="rect">
            <a:avLst/>
          </a:prstGeom>
          <a:noFill/>
          <a:ln>
            <a:noFill/>
          </a:ln>
        </p:spPr>
      </p:pic>
      <p:sp>
        <p:nvSpPr>
          <p:cNvPr id="690" name="Shape 690"/>
          <p:cNvSpPr/>
          <p:nvPr/>
        </p:nvSpPr>
        <p:spPr>
          <a:xfrm>
            <a:off x="325150" y="1968252"/>
            <a:ext cx="500700" cy="6594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1" name="Shape 691"/>
          <p:cNvSpPr/>
          <p:nvPr/>
        </p:nvSpPr>
        <p:spPr>
          <a:xfrm>
            <a:off x="3499850" y="2153100"/>
            <a:ext cx="967200" cy="998100"/>
          </a:xfrm>
          <a:prstGeom prst="rect">
            <a:avLst/>
          </a:prstGeom>
          <a:noFill/>
          <a:ln cap="flat" cmpd="sng" w="25400">
            <a:solidFill>
              <a:srgbClr val="FF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Shape 696"/>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697" name="Shape 697"/>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698" name="Shape 698"/>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699" name="Shape 699"/>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00" name="Shape 700"/>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01" name="Shape 701"/>
          <p:cNvSpPr txBox="1"/>
          <p:nvPr/>
        </p:nvSpPr>
        <p:spPr>
          <a:xfrm>
            <a:off x="1039303" y="1142475"/>
            <a:ext cx="44640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대상 몬스터 인식 후 자동 공격</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702" name="Shape 702"/>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캐릭터의 범위 내에 몬스터가 들어오면 자동으로 해당 몬스터를 대상으로 공격합니다.</a:t>
            </a:r>
            <a:br>
              <a:rPr lang="en-US" sz="1000"/>
            </a:br>
            <a:endParaRPr sz="1000"/>
          </a:p>
          <a:p>
            <a:pPr indent="-292100" lvl="0" marL="457200" rtl="0">
              <a:spcBef>
                <a:spcPts val="0"/>
              </a:spcBef>
              <a:spcAft>
                <a:spcPts val="0"/>
              </a:spcAft>
              <a:buSzPts val="1000"/>
              <a:buAutoNum type="arabicPeriod"/>
            </a:pPr>
            <a:r>
              <a:rPr lang="en-US" sz="1000"/>
              <a:t>범위 내에 몬스터가 여러마리 있을 때, 캐릭터에게서</a:t>
            </a:r>
            <a:br>
              <a:rPr lang="en-US" sz="1000"/>
            </a:br>
            <a:r>
              <a:rPr lang="en-US" sz="1000"/>
              <a:t>가장 가까운 몬스터를 대상으로 선택합니다.</a:t>
            </a:r>
            <a:br>
              <a:rPr lang="en-US" sz="1000"/>
            </a:br>
            <a:endParaRPr sz="1000"/>
          </a:p>
          <a:p>
            <a:pPr indent="-292100" lvl="0" marL="457200" rtl="0">
              <a:spcBef>
                <a:spcPts val="0"/>
              </a:spcBef>
              <a:spcAft>
                <a:spcPts val="0"/>
              </a:spcAft>
              <a:buSzPts val="1000"/>
              <a:buAutoNum type="arabicPeriod"/>
            </a:pPr>
            <a:r>
              <a:rPr lang="en-US" sz="1000"/>
              <a:t>대상이 죽거나, 범위밖으로 나가거나 ,플레이어가 이동, 기술 이벤트를 입력할때까지 자동으로 공격합니다.</a:t>
            </a:r>
            <a:endParaRPr sz="1000"/>
          </a:p>
        </p:txBody>
      </p:sp>
      <p:pic>
        <p:nvPicPr>
          <p:cNvPr id="703" name="Shape 703"/>
          <p:cNvPicPr preferRelativeResize="0"/>
          <p:nvPr/>
        </p:nvPicPr>
        <p:blipFill rotWithShape="1">
          <a:blip r:embed="rId3">
            <a:alphaModFix/>
          </a:blip>
          <a:srcRect b="22975" l="26084" r="24467" t="29671"/>
          <a:stretch/>
        </p:blipFill>
        <p:spPr>
          <a:xfrm>
            <a:off x="179500" y="1818775"/>
            <a:ext cx="4464000" cy="2310001"/>
          </a:xfrm>
          <a:prstGeom prst="rect">
            <a:avLst/>
          </a:prstGeom>
          <a:noFill/>
          <a:ln>
            <a:noFill/>
          </a:ln>
        </p:spPr>
      </p:pic>
      <p:sp>
        <p:nvSpPr>
          <p:cNvPr id="704" name="Shape 704"/>
          <p:cNvSpPr/>
          <p:nvPr/>
        </p:nvSpPr>
        <p:spPr>
          <a:xfrm>
            <a:off x="2611792" y="2763077"/>
            <a:ext cx="76331" cy="141183"/>
          </a:xfrm>
          <a:prstGeom prst="flowChartSort">
            <a:avLst/>
          </a:prstGeom>
          <a:solidFill>
            <a:srgbClr val="00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05" name="Shape 705"/>
          <p:cNvPicPr preferRelativeResize="0"/>
          <p:nvPr/>
        </p:nvPicPr>
        <p:blipFill rotWithShape="1">
          <a:blip r:embed="rId4">
            <a:alphaModFix/>
          </a:blip>
          <a:srcRect b="19621" l="26151" r="23187" t="26324"/>
          <a:stretch/>
        </p:blipFill>
        <p:spPr>
          <a:xfrm>
            <a:off x="179500" y="4112304"/>
            <a:ext cx="4464000" cy="2672546"/>
          </a:xfrm>
          <a:prstGeom prst="rect">
            <a:avLst/>
          </a:prstGeom>
          <a:noFill/>
          <a:ln>
            <a:noFill/>
          </a:ln>
        </p:spPr>
      </p:pic>
      <p:sp>
        <p:nvSpPr>
          <p:cNvPr id="706" name="Shape 706"/>
          <p:cNvSpPr/>
          <p:nvPr/>
        </p:nvSpPr>
        <p:spPr>
          <a:xfrm>
            <a:off x="2611792" y="5201477"/>
            <a:ext cx="76331" cy="141183"/>
          </a:xfrm>
          <a:prstGeom prst="flowChartSort">
            <a:avLst/>
          </a:prstGeom>
          <a:solidFill>
            <a:srgbClr val="00FF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컨셉</a:t>
            </a:r>
            <a:endParaRPr sz="2800">
              <a:solidFill>
                <a:srgbClr val="595959"/>
              </a:solidFill>
              <a:latin typeface="Arial"/>
              <a:ea typeface="Arial"/>
              <a:cs typeface="Arial"/>
              <a:sym typeface="Arial"/>
            </a:endParaRPr>
          </a:p>
        </p:txBody>
      </p:sp>
      <p:sp>
        <p:nvSpPr>
          <p:cNvPr id="203" name="Shape 203"/>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t/>
            </a:r>
            <a:endParaRPr/>
          </a:p>
        </p:txBody>
      </p:sp>
      <p:cxnSp>
        <p:nvCxnSpPr>
          <p:cNvPr id="204" name="Shape 204"/>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05" name="Shape 205"/>
          <p:cNvSpPr txBox="1"/>
          <p:nvPr/>
        </p:nvSpPr>
        <p:spPr>
          <a:xfrm>
            <a:off x="35496" y="182250"/>
            <a:ext cx="27363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1</a:t>
            </a:r>
            <a:endParaRPr/>
          </a:p>
        </p:txBody>
      </p:sp>
      <p:cxnSp>
        <p:nvCxnSpPr>
          <p:cNvPr id="206" name="Shape 206"/>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pic>
        <p:nvPicPr>
          <p:cNvPr id="207" name="Shape 207"/>
          <p:cNvPicPr preferRelativeResize="0"/>
          <p:nvPr/>
        </p:nvPicPr>
        <p:blipFill>
          <a:blip r:embed="rId3">
            <a:alphaModFix/>
          </a:blip>
          <a:stretch>
            <a:fillRect/>
          </a:stretch>
        </p:blipFill>
        <p:spPr>
          <a:xfrm>
            <a:off x="1931150" y="2299925"/>
            <a:ext cx="3056075" cy="2292050"/>
          </a:xfrm>
          <a:prstGeom prst="rect">
            <a:avLst/>
          </a:prstGeom>
          <a:noFill/>
          <a:ln>
            <a:noFill/>
          </a:ln>
        </p:spPr>
      </p:pic>
      <p:sp>
        <p:nvSpPr>
          <p:cNvPr id="208" name="Shape 208"/>
          <p:cNvSpPr txBox="1"/>
          <p:nvPr/>
        </p:nvSpPr>
        <p:spPr>
          <a:xfrm>
            <a:off x="3085850" y="4591975"/>
            <a:ext cx="3000000" cy="233100"/>
          </a:xfrm>
          <a:prstGeom prst="rect">
            <a:avLst/>
          </a:prstGeom>
          <a:noFill/>
          <a:ln>
            <a:noFill/>
          </a:ln>
        </p:spPr>
        <p:txBody>
          <a:bodyPr anchorCtr="0" anchor="ctr" bIns="91425" lIns="91425" spcFirstLastPara="1" rIns="91425" wrap="square" tIns="91425">
            <a:noAutofit/>
          </a:bodyPr>
          <a:lstStyle/>
          <a:p>
            <a:pPr indent="-342900" lvl="0" marL="342900" rtl="0" algn="ctr">
              <a:spcBef>
                <a:spcPts val="0"/>
              </a:spcBef>
              <a:spcAft>
                <a:spcPts val="0"/>
              </a:spcAft>
              <a:buNone/>
            </a:pPr>
            <a:r>
              <a:rPr lang="en-US" sz="1100">
                <a:solidFill>
                  <a:srgbClr val="595959"/>
                </a:solidFill>
              </a:rPr>
              <a:t>참고 사진 (1)</a:t>
            </a:r>
            <a:endParaRPr/>
          </a:p>
        </p:txBody>
      </p:sp>
      <p:pic>
        <p:nvPicPr>
          <p:cNvPr id="209" name="Shape 209"/>
          <p:cNvPicPr preferRelativeResize="0"/>
          <p:nvPr/>
        </p:nvPicPr>
        <p:blipFill>
          <a:blip r:embed="rId4">
            <a:alphaModFix/>
          </a:blip>
          <a:stretch>
            <a:fillRect/>
          </a:stretch>
        </p:blipFill>
        <p:spPr>
          <a:xfrm>
            <a:off x="577500" y="2299924"/>
            <a:ext cx="780000" cy="780000"/>
          </a:xfrm>
          <a:prstGeom prst="rect">
            <a:avLst/>
          </a:prstGeom>
          <a:noFill/>
          <a:ln>
            <a:noFill/>
          </a:ln>
        </p:spPr>
      </p:pic>
      <p:pic>
        <p:nvPicPr>
          <p:cNvPr id="210" name="Shape 210"/>
          <p:cNvPicPr preferRelativeResize="0"/>
          <p:nvPr/>
        </p:nvPicPr>
        <p:blipFill>
          <a:blip r:embed="rId4">
            <a:alphaModFix/>
          </a:blip>
          <a:stretch>
            <a:fillRect/>
          </a:stretch>
        </p:blipFill>
        <p:spPr>
          <a:xfrm>
            <a:off x="26100" y="3663574"/>
            <a:ext cx="780000" cy="780000"/>
          </a:xfrm>
          <a:prstGeom prst="rect">
            <a:avLst/>
          </a:prstGeom>
          <a:noFill/>
          <a:ln>
            <a:noFill/>
          </a:ln>
        </p:spPr>
      </p:pic>
      <p:pic>
        <p:nvPicPr>
          <p:cNvPr id="211" name="Shape 211"/>
          <p:cNvPicPr preferRelativeResize="0"/>
          <p:nvPr/>
        </p:nvPicPr>
        <p:blipFill>
          <a:blip r:embed="rId4">
            <a:alphaModFix/>
          </a:blip>
          <a:stretch>
            <a:fillRect/>
          </a:stretch>
        </p:blipFill>
        <p:spPr>
          <a:xfrm>
            <a:off x="1008050" y="3055949"/>
            <a:ext cx="780000" cy="780000"/>
          </a:xfrm>
          <a:prstGeom prst="rect">
            <a:avLst/>
          </a:prstGeom>
          <a:noFill/>
          <a:ln>
            <a:noFill/>
          </a:ln>
        </p:spPr>
      </p:pic>
      <p:sp>
        <p:nvSpPr>
          <p:cNvPr id="212" name="Shape 212"/>
          <p:cNvSpPr txBox="1"/>
          <p:nvPr/>
        </p:nvSpPr>
        <p:spPr>
          <a:xfrm>
            <a:off x="5103325" y="2261830"/>
            <a:ext cx="4176600" cy="23850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게임 내 오브젝트 디자인</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a:t>
            </a:r>
            <a:r>
              <a:rPr lang="en-US">
                <a:solidFill>
                  <a:srgbClr val="595959"/>
                </a:solidFill>
              </a:rPr>
              <a:t> 게임 플레이에 대한 자세한 설명</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iii) </a:t>
            </a:r>
            <a:r>
              <a:rPr lang="en-US">
                <a:solidFill>
                  <a:srgbClr val="595959"/>
                </a:solidFill>
              </a:rPr>
              <a:t>모바일 화면과 기능에 대한 설명</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iiii) 네트워크 Delay와 게임의 플레이</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p:txBody>
      </p:sp>
      <p:sp>
        <p:nvSpPr>
          <p:cNvPr id="213" name="Shape 213"/>
          <p:cNvSpPr txBox="1"/>
          <p:nvPr/>
        </p:nvSpPr>
        <p:spPr>
          <a:xfrm>
            <a:off x="3532028"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b="1" lang="en-US" sz="1600">
                <a:solidFill>
                  <a:srgbClr val="3F3F3F"/>
                </a:solidFill>
              </a:rPr>
              <a:t>기획 의도</a:t>
            </a:r>
            <a:endParaRPr b="1"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Shape 711"/>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12" name="Shape 712"/>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13" name="Shape 713"/>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14" name="Shape 714"/>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15" name="Shape 715"/>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16" name="Shape 716"/>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기술 사용</a:t>
            </a:r>
            <a:endParaRPr b="1">
              <a:solidFill>
                <a:srgbClr val="3F3F3F"/>
              </a:solidFill>
            </a:endParaRPr>
          </a:p>
        </p:txBody>
      </p:sp>
      <p:sp>
        <p:nvSpPr>
          <p:cNvPr id="717" name="Shape 717"/>
          <p:cNvSpPr txBox="1"/>
          <p:nvPr/>
        </p:nvSpPr>
        <p:spPr>
          <a:xfrm>
            <a:off x="4763025" y="172472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모바일 컨트롤러UI 화면에서 버튼을 클릭하면 캐릭터 특성에 따라 기술을 사용합니다.</a:t>
            </a:r>
            <a:br>
              <a:rPr lang="en-US" sz="1000"/>
            </a:br>
            <a:endParaRPr sz="1000"/>
          </a:p>
          <a:p>
            <a:pPr indent="-292100" lvl="0" marL="457200" rtl="0">
              <a:spcBef>
                <a:spcPts val="0"/>
              </a:spcBef>
              <a:spcAft>
                <a:spcPts val="0"/>
              </a:spcAft>
              <a:buSzPts val="1000"/>
              <a:buAutoNum type="arabicPeriod"/>
            </a:pPr>
            <a:r>
              <a:rPr lang="en-US" sz="1000"/>
              <a:t>기술의 발동 위치는 현재 캐릭터의 위치를 기준으로</a:t>
            </a:r>
            <a:br>
              <a:rPr lang="en-US" sz="1000"/>
            </a:br>
            <a:r>
              <a:rPr lang="en-US" sz="1000"/>
              <a:t>발동됩니다.</a:t>
            </a:r>
            <a:br>
              <a:rPr lang="en-US" sz="1000"/>
            </a:br>
            <a:endParaRPr sz="1000"/>
          </a:p>
        </p:txBody>
      </p:sp>
      <p:grpSp>
        <p:nvGrpSpPr>
          <p:cNvPr id="718" name="Shape 718"/>
          <p:cNvGrpSpPr/>
          <p:nvPr/>
        </p:nvGrpSpPr>
        <p:grpSpPr>
          <a:xfrm>
            <a:off x="1322502" y="4067327"/>
            <a:ext cx="3357375" cy="2065436"/>
            <a:chOff x="179500" y="1628850"/>
            <a:chExt cx="4464000" cy="2879459"/>
          </a:xfrm>
        </p:grpSpPr>
        <p:pic>
          <p:nvPicPr>
            <p:cNvPr id="719" name="Shape 719"/>
            <p:cNvPicPr preferRelativeResize="0"/>
            <p:nvPr/>
          </p:nvPicPr>
          <p:blipFill rotWithShape="1">
            <a:blip r:embed="rId3">
              <a:alphaModFix/>
            </a:blip>
            <a:srcRect b="0" l="0" r="0" t="0"/>
            <a:stretch/>
          </p:blipFill>
          <p:spPr>
            <a:xfrm>
              <a:off x="179500" y="1676575"/>
              <a:ext cx="4464000" cy="2831734"/>
            </a:xfrm>
            <a:prstGeom prst="rect">
              <a:avLst/>
            </a:prstGeom>
            <a:noFill/>
            <a:ln>
              <a:noFill/>
            </a:ln>
          </p:spPr>
        </p:pic>
        <p:pic>
          <p:nvPicPr>
            <p:cNvPr id="720" name="Shape 720"/>
            <p:cNvPicPr preferRelativeResize="0"/>
            <p:nvPr/>
          </p:nvPicPr>
          <p:blipFill rotWithShape="1">
            <a:blip r:embed="rId4">
              <a:alphaModFix/>
            </a:blip>
            <a:srcRect b="6545" l="1012" r="1625" t="7558"/>
            <a:stretch/>
          </p:blipFill>
          <p:spPr>
            <a:xfrm>
              <a:off x="209500" y="2070350"/>
              <a:ext cx="4434000" cy="2409225"/>
            </a:xfrm>
            <a:prstGeom prst="rect">
              <a:avLst/>
            </a:prstGeom>
            <a:noFill/>
            <a:ln>
              <a:noFill/>
            </a:ln>
          </p:spPr>
        </p:pic>
        <p:pic>
          <p:nvPicPr>
            <p:cNvPr id="721" name="Shape 721"/>
            <p:cNvPicPr preferRelativeResize="0"/>
            <p:nvPr/>
          </p:nvPicPr>
          <p:blipFill>
            <a:blip r:embed="rId5">
              <a:alphaModFix/>
            </a:blip>
            <a:stretch>
              <a:fillRect/>
            </a:stretch>
          </p:blipFill>
          <p:spPr>
            <a:xfrm>
              <a:off x="179500" y="2109400"/>
              <a:ext cx="2075700" cy="2370175"/>
            </a:xfrm>
            <a:prstGeom prst="rect">
              <a:avLst/>
            </a:prstGeom>
            <a:noFill/>
            <a:ln>
              <a:noFill/>
            </a:ln>
          </p:spPr>
        </p:pic>
        <p:pic>
          <p:nvPicPr>
            <p:cNvPr id="722" name="Shape 722"/>
            <p:cNvPicPr preferRelativeResize="0"/>
            <p:nvPr/>
          </p:nvPicPr>
          <p:blipFill>
            <a:blip r:embed="rId5">
              <a:alphaModFix/>
            </a:blip>
            <a:stretch>
              <a:fillRect/>
            </a:stretch>
          </p:blipFill>
          <p:spPr>
            <a:xfrm>
              <a:off x="179500" y="1628850"/>
              <a:ext cx="4464000" cy="480550"/>
            </a:xfrm>
            <a:prstGeom prst="rect">
              <a:avLst/>
            </a:prstGeom>
            <a:noFill/>
            <a:ln>
              <a:noFill/>
            </a:ln>
          </p:spPr>
        </p:pic>
      </p:grpSp>
      <p:pic>
        <p:nvPicPr>
          <p:cNvPr id="723" name="Shape 723"/>
          <p:cNvPicPr preferRelativeResize="0"/>
          <p:nvPr/>
        </p:nvPicPr>
        <p:blipFill>
          <a:blip r:embed="rId6">
            <a:alphaModFix/>
          </a:blip>
          <a:stretch>
            <a:fillRect/>
          </a:stretch>
        </p:blipFill>
        <p:spPr>
          <a:xfrm>
            <a:off x="179500" y="1829775"/>
            <a:ext cx="3317418" cy="2237550"/>
          </a:xfrm>
          <a:prstGeom prst="rect">
            <a:avLst/>
          </a:prstGeom>
          <a:noFill/>
          <a:ln>
            <a:noFill/>
          </a:ln>
        </p:spPr>
      </p:pic>
      <p:pic>
        <p:nvPicPr>
          <p:cNvPr id="724" name="Shape 724"/>
          <p:cNvPicPr preferRelativeResize="0"/>
          <p:nvPr/>
        </p:nvPicPr>
        <p:blipFill>
          <a:blip r:embed="rId7">
            <a:alphaModFix/>
          </a:blip>
          <a:stretch>
            <a:fillRect/>
          </a:stretch>
        </p:blipFill>
        <p:spPr>
          <a:xfrm>
            <a:off x="179500" y="1829775"/>
            <a:ext cx="3357375" cy="2237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Shape 729"/>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30" name="Shape 730"/>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31" name="Shape 731"/>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32" name="Shape 732"/>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33" name="Shape 733"/>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34" name="Shape 734"/>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위치 이동</a:t>
            </a:r>
            <a:endParaRPr b="1">
              <a:solidFill>
                <a:srgbClr val="3F3F3F"/>
              </a:solidFill>
            </a:endParaRPr>
          </a:p>
        </p:txBody>
      </p:sp>
      <p:sp>
        <p:nvSpPr>
          <p:cNvPr id="735" name="Shape 735"/>
          <p:cNvSpPr txBox="1"/>
          <p:nvPr/>
        </p:nvSpPr>
        <p:spPr>
          <a:xfrm>
            <a:off x="4763025" y="172472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모바일 컨트롤러 UI 화면에서 가상 패드를 드래그 하면 캐릭터의 위치를 이동시킬 수 있습니다.</a:t>
            </a:r>
            <a:br>
              <a:rPr lang="en-US" sz="1000"/>
            </a:br>
            <a:endParaRPr sz="1000"/>
          </a:p>
          <a:p>
            <a:pPr indent="-292100" lvl="0" marL="457200" rtl="0">
              <a:spcBef>
                <a:spcPts val="0"/>
              </a:spcBef>
              <a:spcAft>
                <a:spcPts val="0"/>
              </a:spcAft>
              <a:buSzPts val="1000"/>
              <a:buAutoNum type="arabicPeriod"/>
            </a:pPr>
            <a:r>
              <a:rPr lang="en-US" sz="1000"/>
              <a:t>이동하는 동안에는 자동 공격은 하지 않으며, 기술 사용,</a:t>
            </a:r>
            <a:br>
              <a:rPr lang="en-US" sz="1000"/>
            </a:br>
            <a:r>
              <a:rPr lang="en-US" sz="1000"/>
              <a:t>이동 명령을 할 수 없습니다.</a:t>
            </a:r>
            <a:endParaRPr sz="1000"/>
          </a:p>
        </p:txBody>
      </p:sp>
      <p:grpSp>
        <p:nvGrpSpPr>
          <p:cNvPr id="736" name="Shape 736"/>
          <p:cNvGrpSpPr/>
          <p:nvPr/>
        </p:nvGrpSpPr>
        <p:grpSpPr>
          <a:xfrm>
            <a:off x="1322514" y="4082288"/>
            <a:ext cx="3268068" cy="2079276"/>
            <a:chOff x="179502" y="1933725"/>
            <a:chExt cx="3357375" cy="2065438"/>
          </a:xfrm>
        </p:grpSpPr>
        <p:pic>
          <p:nvPicPr>
            <p:cNvPr id="737" name="Shape 737"/>
            <p:cNvPicPr preferRelativeResize="0"/>
            <p:nvPr/>
          </p:nvPicPr>
          <p:blipFill rotWithShape="1">
            <a:blip r:embed="rId3">
              <a:alphaModFix/>
            </a:blip>
            <a:srcRect b="0" l="0" r="0" t="0"/>
            <a:stretch/>
          </p:blipFill>
          <p:spPr>
            <a:xfrm>
              <a:off x="179502" y="1967960"/>
              <a:ext cx="3357374" cy="2031203"/>
            </a:xfrm>
            <a:prstGeom prst="rect">
              <a:avLst/>
            </a:prstGeom>
            <a:noFill/>
            <a:ln>
              <a:noFill/>
            </a:ln>
          </p:spPr>
        </p:pic>
        <p:pic>
          <p:nvPicPr>
            <p:cNvPr id="738" name="Shape 738"/>
            <p:cNvPicPr preferRelativeResize="0"/>
            <p:nvPr/>
          </p:nvPicPr>
          <p:blipFill rotWithShape="1">
            <a:blip r:embed="rId4">
              <a:alphaModFix/>
            </a:blip>
            <a:srcRect b="6545" l="1012" r="1625" t="7558"/>
            <a:stretch/>
          </p:blipFill>
          <p:spPr>
            <a:xfrm>
              <a:off x="202065" y="2250415"/>
              <a:ext cx="3334812" cy="1728137"/>
            </a:xfrm>
            <a:prstGeom prst="rect">
              <a:avLst/>
            </a:prstGeom>
            <a:noFill/>
            <a:ln>
              <a:noFill/>
            </a:ln>
          </p:spPr>
        </p:pic>
        <p:pic>
          <p:nvPicPr>
            <p:cNvPr id="739" name="Shape 739"/>
            <p:cNvPicPr preferRelativeResize="0"/>
            <p:nvPr/>
          </p:nvPicPr>
          <p:blipFill>
            <a:blip r:embed="rId5">
              <a:alphaModFix/>
            </a:blip>
            <a:stretch>
              <a:fillRect/>
            </a:stretch>
          </p:blipFill>
          <p:spPr>
            <a:xfrm>
              <a:off x="1725276" y="2278425"/>
              <a:ext cx="1811100" cy="1700125"/>
            </a:xfrm>
            <a:prstGeom prst="rect">
              <a:avLst/>
            </a:prstGeom>
            <a:noFill/>
            <a:ln>
              <a:noFill/>
            </a:ln>
          </p:spPr>
        </p:pic>
        <p:pic>
          <p:nvPicPr>
            <p:cNvPr id="740" name="Shape 740"/>
            <p:cNvPicPr preferRelativeResize="0"/>
            <p:nvPr/>
          </p:nvPicPr>
          <p:blipFill>
            <a:blip r:embed="rId5">
              <a:alphaModFix/>
            </a:blip>
            <a:stretch>
              <a:fillRect/>
            </a:stretch>
          </p:blipFill>
          <p:spPr>
            <a:xfrm>
              <a:off x="202075" y="1933725"/>
              <a:ext cx="3334800" cy="344700"/>
            </a:xfrm>
            <a:prstGeom prst="rect">
              <a:avLst/>
            </a:prstGeom>
            <a:noFill/>
            <a:ln>
              <a:noFill/>
            </a:ln>
          </p:spPr>
        </p:pic>
      </p:grpSp>
      <p:pic>
        <p:nvPicPr>
          <p:cNvPr id="741" name="Shape 741"/>
          <p:cNvPicPr preferRelativeResize="0"/>
          <p:nvPr/>
        </p:nvPicPr>
        <p:blipFill>
          <a:blip r:embed="rId6">
            <a:alphaModFix/>
          </a:blip>
          <a:stretch>
            <a:fillRect/>
          </a:stretch>
        </p:blipFill>
        <p:spPr>
          <a:xfrm>
            <a:off x="124050" y="1724725"/>
            <a:ext cx="4069460" cy="2342600"/>
          </a:xfrm>
          <a:prstGeom prst="rect">
            <a:avLst/>
          </a:prstGeom>
          <a:noFill/>
          <a:ln>
            <a:noFill/>
          </a:ln>
        </p:spPr>
      </p:pic>
      <p:sp>
        <p:nvSpPr>
          <p:cNvPr id="742" name="Shape 742"/>
          <p:cNvSpPr/>
          <p:nvPr/>
        </p:nvSpPr>
        <p:spPr>
          <a:xfrm rot="2972038">
            <a:off x="1336153" y="2494735"/>
            <a:ext cx="303237" cy="528379"/>
          </a:xfrm>
          <a:prstGeom prst="downArrow">
            <a:avLst>
              <a:gd fmla="val 50000" name="adj1"/>
              <a:gd fmla="val 50000" name="adj2"/>
            </a:avLst>
          </a:prstGeom>
          <a:solidFill>
            <a:srgbClr val="FF0000"/>
          </a:solidFill>
          <a:ln cap="flat" cmpd="sng" w="9525">
            <a:solidFill>
              <a:srgbClr val="98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0000"/>
              </a:solidFill>
            </a:endParaRPr>
          </a:p>
        </p:txBody>
      </p:sp>
      <p:grpSp>
        <p:nvGrpSpPr>
          <p:cNvPr id="743" name="Shape 743"/>
          <p:cNvGrpSpPr/>
          <p:nvPr/>
        </p:nvGrpSpPr>
        <p:grpSpPr>
          <a:xfrm>
            <a:off x="622300" y="2956000"/>
            <a:ext cx="493200" cy="493200"/>
            <a:chOff x="5662625" y="2896025"/>
            <a:chExt cx="493200" cy="493200"/>
          </a:xfrm>
        </p:grpSpPr>
        <p:sp>
          <p:nvSpPr>
            <p:cNvPr id="744" name="Shape 744"/>
            <p:cNvSpPr/>
            <p:nvPr/>
          </p:nvSpPr>
          <p:spPr>
            <a:xfrm>
              <a:off x="5662625" y="2896025"/>
              <a:ext cx="493200" cy="493200"/>
            </a:xfrm>
            <a:prstGeom prst="donut">
              <a:avLst>
                <a:gd fmla="val 9975" name="adj"/>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5" name="Shape 745"/>
            <p:cNvSpPr/>
            <p:nvPr/>
          </p:nvSpPr>
          <p:spPr>
            <a:xfrm>
              <a:off x="5829125" y="3050200"/>
              <a:ext cx="160200" cy="184850"/>
            </a:xfrm>
            <a:prstGeom prst="flowChartCollate">
              <a:avLst/>
            </a:prstGeom>
            <a:solidFill>
              <a:srgbClr val="FFFF00"/>
            </a:solidFill>
            <a:ln cap="flat" cmpd="sng" w="9525">
              <a:solidFill>
                <a:srgbClr val="274E13"/>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746" name="Shape 746"/>
          <p:cNvPicPr preferRelativeResize="0"/>
          <p:nvPr/>
        </p:nvPicPr>
        <p:blipFill>
          <a:blip r:embed="rId7">
            <a:alphaModFix/>
          </a:blip>
          <a:stretch>
            <a:fillRect/>
          </a:stretch>
        </p:blipFill>
        <p:spPr>
          <a:xfrm>
            <a:off x="124044" y="1724725"/>
            <a:ext cx="4176599" cy="23548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300"/>
                                        <p:tgtEl>
                                          <p:spTgt spid="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Shape 751"/>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52" name="Shape 752"/>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53" name="Shape 753"/>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54" name="Shape 754"/>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55" name="Shape 755"/>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56" name="Shape 756"/>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몬스터 처치</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757" name="Shape 757"/>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캐릭터의 공격을 받아 몬스터의 체력이 다 닳으면 해당 몬스터가 처치됩니다.</a:t>
            </a:r>
            <a:br>
              <a:rPr lang="en-US" sz="1000"/>
            </a:br>
            <a:endParaRPr sz="1000"/>
          </a:p>
          <a:p>
            <a:pPr indent="-292100" lvl="0" marL="457200" rtl="0">
              <a:spcBef>
                <a:spcPts val="0"/>
              </a:spcBef>
              <a:spcAft>
                <a:spcPts val="0"/>
              </a:spcAft>
              <a:buSzPts val="1000"/>
              <a:buAutoNum type="arabicPeriod"/>
            </a:pPr>
            <a:r>
              <a:rPr lang="en-US" sz="1000"/>
              <a:t>몬스터가 처치되면 마나를 얻을 수 있습니다.</a:t>
            </a:r>
            <a:br>
              <a:rPr lang="en-US" sz="1000"/>
            </a:br>
            <a:endParaRPr sz="1000"/>
          </a:p>
          <a:p>
            <a:pPr indent="-292100" lvl="0" marL="457200" rtl="0">
              <a:spcBef>
                <a:spcPts val="0"/>
              </a:spcBef>
              <a:spcAft>
                <a:spcPts val="0"/>
              </a:spcAft>
              <a:buSzPts val="1000"/>
              <a:buAutoNum type="arabicPeriod"/>
            </a:pPr>
            <a:r>
              <a:rPr lang="en-US" sz="1000"/>
              <a:t>한 라운드의 모든 몬스터가 처치되면, 라운드가 종료되고</a:t>
            </a:r>
            <a:br>
              <a:rPr lang="en-US" sz="1000"/>
            </a:br>
            <a:r>
              <a:rPr lang="en-US" sz="1000"/>
              <a:t>잠깐의 대기 시간 후 다음 라운드가 시작됩니다.</a:t>
            </a:r>
            <a:br>
              <a:rPr lang="en-US" sz="1000"/>
            </a:br>
            <a:endParaRPr sz="1000"/>
          </a:p>
          <a:p>
            <a:pPr indent="-292100" lvl="0" marL="457200" rtl="0">
              <a:spcBef>
                <a:spcPts val="0"/>
              </a:spcBef>
              <a:spcAft>
                <a:spcPts val="0"/>
              </a:spcAft>
              <a:buSzPts val="1000"/>
              <a:buAutoNum type="arabicPeriod"/>
            </a:pPr>
            <a:r>
              <a:rPr lang="en-US" sz="1000"/>
              <a:t>처치하지 못 한 몬스터가 목적지에 도달하면, 감염도가 상승하고, 감염도가 일정량 이상 올라가면, 스테이지를 실패하게됩니다.</a:t>
            </a:r>
            <a:endParaRPr sz="1000"/>
          </a:p>
        </p:txBody>
      </p:sp>
      <p:pic>
        <p:nvPicPr>
          <p:cNvPr id="758" name="Shape 758"/>
          <p:cNvPicPr preferRelativeResize="0"/>
          <p:nvPr/>
        </p:nvPicPr>
        <p:blipFill>
          <a:blip r:embed="rId3">
            <a:alphaModFix/>
          </a:blip>
          <a:stretch>
            <a:fillRect/>
          </a:stretch>
        </p:blipFill>
        <p:spPr>
          <a:xfrm>
            <a:off x="1398700" y="2515575"/>
            <a:ext cx="3295941" cy="2237551"/>
          </a:xfrm>
          <a:prstGeom prst="rect">
            <a:avLst/>
          </a:prstGeom>
          <a:noFill/>
          <a:ln>
            <a:noFill/>
          </a:ln>
        </p:spPr>
      </p:pic>
      <p:grpSp>
        <p:nvGrpSpPr>
          <p:cNvPr id="759" name="Shape 759"/>
          <p:cNvGrpSpPr/>
          <p:nvPr/>
        </p:nvGrpSpPr>
        <p:grpSpPr>
          <a:xfrm>
            <a:off x="148689" y="1859841"/>
            <a:ext cx="1677614" cy="523187"/>
            <a:chOff x="146225" y="1721575"/>
            <a:chExt cx="1931400" cy="656775"/>
          </a:xfrm>
        </p:grpSpPr>
        <p:pic>
          <p:nvPicPr>
            <p:cNvPr id="760" name="Shape 760"/>
            <p:cNvPicPr preferRelativeResize="0"/>
            <p:nvPr/>
          </p:nvPicPr>
          <p:blipFill>
            <a:blip r:embed="rId4">
              <a:alphaModFix/>
            </a:blip>
            <a:stretch>
              <a:fillRect/>
            </a:stretch>
          </p:blipFill>
          <p:spPr>
            <a:xfrm>
              <a:off x="146225" y="1762750"/>
              <a:ext cx="1560575" cy="615600"/>
            </a:xfrm>
            <a:prstGeom prst="rect">
              <a:avLst/>
            </a:prstGeom>
            <a:noFill/>
            <a:ln>
              <a:noFill/>
            </a:ln>
          </p:spPr>
        </p:pic>
        <p:sp>
          <p:nvSpPr>
            <p:cNvPr id="761" name="Shape 761"/>
            <p:cNvSpPr txBox="1"/>
            <p:nvPr/>
          </p:nvSpPr>
          <p:spPr>
            <a:xfrm>
              <a:off x="958867" y="1759100"/>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500">
                  <a:solidFill>
                    <a:schemeClr val="lt1"/>
                  </a:solidFill>
                </a:rPr>
                <a:t>9</a:t>
              </a:r>
              <a:endParaRPr sz="2500">
                <a:solidFill>
                  <a:schemeClr val="lt1"/>
                </a:solidFill>
              </a:endParaRPr>
            </a:p>
          </p:txBody>
        </p:sp>
        <p:sp>
          <p:nvSpPr>
            <p:cNvPr id="762" name="Shape 762"/>
            <p:cNvSpPr txBox="1"/>
            <p:nvPr/>
          </p:nvSpPr>
          <p:spPr>
            <a:xfrm>
              <a:off x="1239725" y="1721575"/>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500">
                  <a:solidFill>
                    <a:schemeClr val="lt1"/>
                  </a:solidFill>
                </a:rPr>
                <a:t>+1</a:t>
              </a:r>
              <a:endParaRPr sz="1500">
                <a:solidFill>
                  <a:schemeClr val="lt1"/>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Shape 767"/>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768" name="Shape 768"/>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4) 게임 플레이 </a:t>
            </a:r>
            <a:endParaRPr/>
          </a:p>
        </p:txBody>
      </p:sp>
      <p:cxnSp>
        <p:nvCxnSpPr>
          <p:cNvPr id="769" name="Shape 769"/>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70" name="Shape 770"/>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771" name="Shape 771"/>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772" name="Shape 772"/>
          <p:cNvSpPr txBox="1"/>
          <p:nvPr/>
        </p:nvSpPr>
        <p:spPr>
          <a:xfrm>
            <a:off x="1772816" y="1133545"/>
            <a:ext cx="3456300" cy="4617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b="1" lang="en-US" sz="1600">
                <a:solidFill>
                  <a:srgbClr val="3F3F3F"/>
                </a:solidFill>
              </a:rPr>
              <a:t>업그레이드</a:t>
            </a:r>
            <a:endParaRPr b="1" sz="1600">
              <a:solidFill>
                <a:srgbClr val="3F3F3F"/>
              </a:solidFill>
            </a:endParaRPr>
          </a:p>
          <a:p>
            <a:pPr indent="-342900" lvl="0" marL="342900" marR="0" rtl="0" algn="l">
              <a:spcBef>
                <a:spcPts val="0"/>
              </a:spcBef>
              <a:spcAft>
                <a:spcPts val="0"/>
              </a:spcAft>
              <a:buNone/>
            </a:pPr>
            <a:r>
              <a:t/>
            </a:r>
            <a:endParaRPr b="1">
              <a:solidFill>
                <a:srgbClr val="3F3F3F"/>
              </a:solidFill>
            </a:endParaRPr>
          </a:p>
        </p:txBody>
      </p:sp>
      <p:sp>
        <p:nvSpPr>
          <p:cNvPr id="773" name="Shape 773"/>
          <p:cNvSpPr txBox="1"/>
          <p:nvPr/>
        </p:nvSpPr>
        <p:spPr>
          <a:xfrm>
            <a:off x="4763025" y="1729175"/>
            <a:ext cx="3980400" cy="3555300"/>
          </a:xfrm>
          <a:prstGeom prst="rect">
            <a:avLst/>
          </a:prstGeom>
          <a:noFill/>
          <a:ln>
            <a:noFill/>
          </a:ln>
        </p:spPr>
        <p:txBody>
          <a:bodyPr anchorCtr="0" anchor="t" bIns="91425" lIns="91425" spcFirstLastPara="1" rIns="91425" wrap="square" tIns="91425">
            <a:noAutofit/>
          </a:bodyPr>
          <a:lstStyle/>
          <a:p>
            <a:pPr indent="-292100" lvl="0" marL="457200" rtl="0">
              <a:spcBef>
                <a:spcPts val="0"/>
              </a:spcBef>
              <a:spcAft>
                <a:spcPts val="0"/>
              </a:spcAft>
              <a:buSzPts val="1000"/>
              <a:buAutoNum type="arabicPeriod"/>
            </a:pPr>
            <a:r>
              <a:rPr lang="en-US" sz="1000"/>
              <a:t>플레이어가 몬스터를 처치하거나 한 라운드를 클리어하면,</a:t>
            </a:r>
            <a:br>
              <a:rPr lang="en-US" sz="1000"/>
            </a:br>
            <a:r>
              <a:rPr lang="en-US" sz="1000"/>
              <a:t>마나를 얻을 수 있습니다.</a:t>
            </a:r>
            <a:br>
              <a:rPr lang="en-US" sz="1000"/>
            </a:br>
            <a:endParaRPr sz="1000"/>
          </a:p>
          <a:p>
            <a:pPr indent="-292100" lvl="0" marL="457200" rtl="0">
              <a:spcBef>
                <a:spcPts val="0"/>
              </a:spcBef>
              <a:spcAft>
                <a:spcPts val="0"/>
              </a:spcAft>
              <a:buSzPts val="1000"/>
              <a:buAutoNum type="arabicPeriod"/>
            </a:pPr>
            <a:r>
              <a:rPr lang="en-US" sz="1000"/>
              <a:t>마나는 모든 팀원들이 같이 공유하여 사용하는 자원입니다.</a:t>
            </a:r>
            <a:br>
              <a:rPr lang="en-US" sz="1000"/>
            </a:br>
            <a:endParaRPr sz="1000"/>
          </a:p>
          <a:p>
            <a:pPr indent="-292100" lvl="0" marL="457200" rtl="0">
              <a:spcBef>
                <a:spcPts val="0"/>
              </a:spcBef>
              <a:spcAft>
                <a:spcPts val="0"/>
              </a:spcAft>
              <a:buSzPts val="1000"/>
              <a:buAutoNum type="arabicPeriod"/>
            </a:pPr>
            <a:r>
              <a:rPr lang="en-US" sz="1000"/>
              <a:t>마나를 소모하여 캐릭터의 능력치를 올릴 수 있습니다.</a:t>
            </a:r>
            <a:br>
              <a:rPr lang="en-US" sz="1000"/>
            </a:br>
            <a:endParaRPr sz="1000"/>
          </a:p>
          <a:p>
            <a:pPr indent="-292100" lvl="0" marL="457200" rtl="0">
              <a:spcBef>
                <a:spcPts val="0"/>
              </a:spcBef>
              <a:spcAft>
                <a:spcPts val="0"/>
              </a:spcAft>
              <a:buSzPts val="1000"/>
              <a:buAutoNum type="arabicPeriod"/>
            </a:pPr>
            <a:r>
              <a:rPr lang="en-US" sz="1000"/>
              <a:t>업그레이드 된 캐릭터의 능력치는 한 스테이지 동안 유지됩니다. </a:t>
            </a:r>
            <a:endParaRPr sz="1000"/>
          </a:p>
        </p:txBody>
      </p:sp>
      <p:pic>
        <p:nvPicPr>
          <p:cNvPr id="774" name="Shape 774"/>
          <p:cNvPicPr preferRelativeResize="0"/>
          <p:nvPr/>
        </p:nvPicPr>
        <p:blipFill>
          <a:blip r:embed="rId3">
            <a:alphaModFix/>
          </a:blip>
          <a:stretch>
            <a:fillRect/>
          </a:stretch>
        </p:blipFill>
        <p:spPr>
          <a:xfrm>
            <a:off x="1631600" y="4407799"/>
            <a:ext cx="3152375" cy="1235075"/>
          </a:xfrm>
          <a:prstGeom prst="rect">
            <a:avLst/>
          </a:prstGeom>
          <a:noFill/>
          <a:ln>
            <a:noFill/>
          </a:ln>
        </p:spPr>
      </p:pic>
      <p:grpSp>
        <p:nvGrpSpPr>
          <p:cNvPr id="775" name="Shape 775"/>
          <p:cNvGrpSpPr/>
          <p:nvPr/>
        </p:nvGrpSpPr>
        <p:grpSpPr>
          <a:xfrm>
            <a:off x="146222" y="1855116"/>
            <a:ext cx="1677614" cy="523187"/>
            <a:chOff x="146225" y="1721575"/>
            <a:chExt cx="1931400" cy="656775"/>
          </a:xfrm>
        </p:grpSpPr>
        <p:pic>
          <p:nvPicPr>
            <p:cNvPr id="776" name="Shape 776"/>
            <p:cNvPicPr preferRelativeResize="0"/>
            <p:nvPr/>
          </p:nvPicPr>
          <p:blipFill>
            <a:blip r:embed="rId4">
              <a:alphaModFix/>
            </a:blip>
            <a:stretch>
              <a:fillRect/>
            </a:stretch>
          </p:blipFill>
          <p:spPr>
            <a:xfrm>
              <a:off x="146225" y="1762750"/>
              <a:ext cx="1560575" cy="615600"/>
            </a:xfrm>
            <a:prstGeom prst="rect">
              <a:avLst/>
            </a:prstGeom>
            <a:noFill/>
            <a:ln>
              <a:noFill/>
            </a:ln>
          </p:spPr>
        </p:pic>
        <p:sp>
          <p:nvSpPr>
            <p:cNvPr id="777" name="Shape 777"/>
            <p:cNvSpPr txBox="1"/>
            <p:nvPr/>
          </p:nvSpPr>
          <p:spPr>
            <a:xfrm>
              <a:off x="958867" y="1759100"/>
              <a:ext cx="837900" cy="461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500">
                  <a:solidFill>
                    <a:schemeClr val="lt1"/>
                  </a:solidFill>
                </a:rPr>
                <a:t>9</a:t>
              </a:r>
              <a:endParaRPr sz="2500">
                <a:solidFill>
                  <a:schemeClr val="lt1"/>
                </a:solidFill>
              </a:endParaRPr>
            </a:p>
          </p:txBody>
        </p:sp>
        <p:sp>
          <p:nvSpPr>
            <p:cNvPr id="778" name="Shape 778"/>
            <p:cNvSpPr txBox="1"/>
            <p:nvPr/>
          </p:nvSpPr>
          <p:spPr>
            <a:xfrm>
              <a:off x="1239725" y="1721575"/>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500">
                  <a:solidFill>
                    <a:schemeClr val="lt1"/>
                  </a:solidFill>
                </a:rPr>
                <a:t>+1</a:t>
              </a:r>
              <a:endParaRPr sz="1500">
                <a:solidFill>
                  <a:schemeClr val="lt1"/>
                </a:solidFill>
              </a:endParaRPr>
            </a:p>
          </p:txBody>
        </p:sp>
      </p:grpSp>
      <p:grpSp>
        <p:nvGrpSpPr>
          <p:cNvPr id="779" name="Shape 779"/>
          <p:cNvGrpSpPr/>
          <p:nvPr/>
        </p:nvGrpSpPr>
        <p:grpSpPr>
          <a:xfrm>
            <a:off x="146225" y="4351536"/>
            <a:ext cx="1702780" cy="572390"/>
            <a:chOff x="146227" y="3743553"/>
            <a:chExt cx="2071760" cy="692211"/>
          </a:xfrm>
        </p:grpSpPr>
        <p:pic>
          <p:nvPicPr>
            <p:cNvPr id="780" name="Shape 780"/>
            <p:cNvPicPr preferRelativeResize="0"/>
            <p:nvPr/>
          </p:nvPicPr>
          <p:blipFill>
            <a:blip r:embed="rId4">
              <a:alphaModFix/>
            </a:blip>
            <a:stretch>
              <a:fillRect/>
            </a:stretch>
          </p:blipFill>
          <p:spPr>
            <a:xfrm>
              <a:off x="146227" y="3820152"/>
              <a:ext cx="1711309" cy="615613"/>
            </a:xfrm>
            <a:prstGeom prst="rect">
              <a:avLst/>
            </a:prstGeom>
            <a:noFill/>
            <a:ln>
              <a:noFill/>
            </a:ln>
          </p:spPr>
        </p:pic>
        <p:sp>
          <p:nvSpPr>
            <p:cNvPr id="781" name="Shape 781"/>
            <p:cNvSpPr txBox="1"/>
            <p:nvPr/>
          </p:nvSpPr>
          <p:spPr>
            <a:xfrm>
              <a:off x="1065122" y="3835803"/>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500">
                  <a:solidFill>
                    <a:schemeClr val="lt1"/>
                  </a:solidFill>
                </a:rPr>
                <a:t>8</a:t>
              </a:r>
              <a:endParaRPr sz="2500">
                <a:solidFill>
                  <a:schemeClr val="lt1"/>
                </a:solidFill>
              </a:endParaRPr>
            </a:p>
          </p:txBody>
        </p:sp>
        <p:sp>
          <p:nvSpPr>
            <p:cNvPr id="782" name="Shape 782"/>
            <p:cNvSpPr txBox="1"/>
            <p:nvPr/>
          </p:nvSpPr>
          <p:spPr>
            <a:xfrm>
              <a:off x="1380087" y="3743553"/>
              <a:ext cx="837900" cy="46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500">
                  <a:solidFill>
                    <a:schemeClr val="lt1"/>
                  </a:solidFill>
                </a:rPr>
                <a:t>-</a:t>
              </a:r>
              <a:r>
                <a:rPr lang="en-US" sz="1500">
                  <a:solidFill>
                    <a:schemeClr val="lt1"/>
                  </a:solidFill>
                </a:rPr>
                <a:t>1</a:t>
              </a:r>
              <a:endParaRPr sz="1500">
                <a:solidFill>
                  <a:schemeClr val="lt1"/>
                </a:solidFill>
              </a:endParaRPr>
            </a:p>
          </p:txBody>
        </p:sp>
      </p:grpSp>
      <p:pic>
        <p:nvPicPr>
          <p:cNvPr id="783" name="Shape 783"/>
          <p:cNvPicPr preferRelativeResize="0"/>
          <p:nvPr/>
        </p:nvPicPr>
        <p:blipFill>
          <a:blip r:embed="rId5">
            <a:alphaModFix/>
          </a:blip>
          <a:stretch>
            <a:fillRect/>
          </a:stretch>
        </p:blipFill>
        <p:spPr>
          <a:xfrm>
            <a:off x="1605300" y="1833925"/>
            <a:ext cx="3085874" cy="2056600"/>
          </a:xfrm>
          <a:prstGeom prst="rect">
            <a:avLst/>
          </a:prstGeom>
          <a:noFill/>
          <a:ln>
            <a:noFill/>
          </a:ln>
        </p:spPr>
      </p:pic>
      <p:sp>
        <p:nvSpPr>
          <p:cNvPr id="784" name="Shape 784"/>
          <p:cNvSpPr/>
          <p:nvPr/>
        </p:nvSpPr>
        <p:spPr>
          <a:xfrm>
            <a:off x="4477600" y="4504225"/>
            <a:ext cx="165900" cy="158100"/>
          </a:xfrm>
          <a:prstGeom prst="ellipse">
            <a:avLst/>
          </a:prstGeom>
          <a:solidFill>
            <a:srgbClr val="FF0000"/>
          </a:solidFill>
          <a:ln cap="flat" cmpd="sng" w="952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85" name="Shape 785"/>
          <p:cNvCxnSpPr>
            <a:stCxn id="784" idx="7"/>
          </p:cNvCxnSpPr>
          <p:nvPr/>
        </p:nvCxnSpPr>
        <p:spPr>
          <a:xfrm flipH="1" rot="10800000">
            <a:off x="4619205" y="4331778"/>
            <a:ext cx="199200" cy="195600"/>
          </a:xfrm>
          <a:prstGeom prst="straightConnector1">
            <a:avLst/>
          </a:prstGeom>
          <a:noFill/>
          <a:ln cap="flat" cmpd="sng" w="9525">
            <a:solidFill>
              <a:srgbClr val="FF0000"/>
            </a:solidFill>
            <a:prstDash val="solid"/>
            <a:round/>
            <a:headEnd len="lg" w="lg" type="none"/>
            <a:tailEnd len="lg" w="lg" type="triangle"/>
          </a:ln>
        </p:spPr>
      </p:cxnSp>
      <p:sp>
        <p:nvSpPr>
          <p:cNvPr id="786" name="Shape 786"/>
          <p:cNvSpPr txBox="1"/>
          <p:nvPr/>
        </p:nvSpPr>
        <p:spPr>
          <a:xfrm>
            <a:off x="4794225" y="4077825"/>
            <a:ext cx="745500" cy="388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200">
                <a:solidFill>
                  <a:srgbClr val="FF0000"/>
                </a:solidFill>
              </a:rPr>
              <a:t>touch</a:t>
            </a:r>
            <a:endParaRPr sz="120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차후 계획</a:t>
            </a:r>
            <a:endParaRPr sz="2800">
              <a:solidFill>
                <a:srgbClr val="595959"/>
              </a:solidFill>
              <a:latin typeface="Arial"/>
              <a:ea typeface="Arial"/>
              <a:cs typeface="Arial"/>
              <a:sym typeface="Arial"/>
            </a:endParaRPr>
          </a:p>
        </p:txBody>
      </p:sp>
      <p:sp>
        <p:nvSpPr>
          <p:cNvPr id="792" name="Shape 792"/>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1)  기획 및 디자인, 모델링 방향</a:t>
            </a:r>
            <a:endParaRPr/>
          </a:p>
        </p:txBody>
      </p:sp>
      <p:cxnSp>
        <p:nvCxnSpPr>
          <p:cNvPr id="793" name="Shape 793"/>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794" name="Shape 794"/>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4</a:t>
            </a:r>
            <a:endParaRPr/>
          </a:p>
        </p:txBody>
      </p:sp>
      <p:cxnSp>
        <p:nvCxnSpPr>
          <p:cNvPr id="795" name="Shape 795"/>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grpSp>
        <p:nvGrpSpPr>
          <p:cNvPr id="796" name="Shape 796"/>
          <p:cNvGrpSpPr/>
          <p:nvPr/>
        </p:nvGrpSpPr>
        <p:grpSpPr>
          <a:xfrm>
            <a:off x="179466" y="1988934"/>
            <a:ext cx="8378968" cy="4040757"/>
            <a:chOff x="179512" y="1988842"/>
            <a:chExt cx="2232308" cy="1584300"/>
          </a:xfrm>
        </p:grpSpPr>
        <p:sp>
          <p:nvSpPr>
            <p:cNvPr id="797" name="Shape 797"/>
            <p:cNvSpPr/>
            <p:nvPr/>
          </p:nvSpPr>
          <p:spPr>
            <a:xfrm>
              <a:off x="179512" y="1988842"/>
              <a:ext cx="2232300" cy="1584300"/>
            </a:xfrm>
            <a:prstGeom prst="rect">
              <a:avLst/>
            </a:prstGeom>
            <a:solidFill>
              <a:srgbClr val="0C0C0C">
                <a:alpha val="7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8" name="Shape 798"/>
            <p:cNvSpPr txBox="1"/>
            <p:nvPr/>
          </p:nvSpPr>
          <p:spPr>
            <a:xfrm>
              <a:off x="251520" y="2060850"/>
              <a:ext cx="2160300" cy="469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1. 시스템 디자인</a:t>
              </a:r>
              <a:endParaRPr>
                <a:solidFill>
                  <a:srgbClr val="FF6E57"/>
                </a:solidFill>
              </a:endParaRPr>
            </a:p>
            <a:p>
              <a:pPr indent="-342900" lvl="0" marL="342900" rtl="0">
                <a:spcBef>
                  <a:spcPts val="0"/>
                </a:spcBef>
                <a:spcAft>
                  <a:spcPts val="0"/>
                </a:spcAft>
                <a:buNone/>
              </a:pPr>
              <a:r>
                <a:t/>
              </a:r>
              <a:endParaRPr sz="1050">
                <a:solidFill>
                  <a:schemeClr val="lt1"/>
                </a:solidFill>
              </a:endParaRPr>
            </a:p>
            <a:p>
              <a:pPr indent="-342900" lvl="0" marL="800100" rtl="0">
                <a:spcBef>
                  <a:spcPts val="0"/>
                </a:spcBef>
                <a:spcAft>
                  <a:spcPts val="0"/>
                </a:spcAft>
                <a:buNone/>
              </a:pPr>
              <a:r>
                <a:rPr lang="en-US" sz="1050">
                  <a:solidFill>
                    <a:schemeClr val="lt1"/>
                  </a:solidFill>
                </a:rPr>
                <a:t>세부 시스템 디자인</a:t>
              </a:r>
              <a:endParaRPr sz="1050">
                <a:solidFill>
                  <a:schemeClr val="lt1"/>
                </a:solidFill>
              </a:endParaRPr>
            </a:p>
            <a:p>
              <a:pPr indent="-342900" lvl="0" marL="800100" rtl="0">
                <a:spcBef>
                  <a:spcPts val="0"/>
                </a:spcBef>
                <a:spcAft>
                  <a:spcPts val="0"/>
                </a:spcAft>
                <a:buNone/>
              </a:pPr>
              <a:r>
                <a:rPr lang="en-US" sz="1050">
                  <a:solidFill>
                    <a:schemeClr val="lt1"/>
                  </a:solidFill>
                </a:rPr>
                <a:t>전투 시스템, UI 시스템, 특성, 기술, 능력치에 대한 자세한 명시</a:t>
              </a:r>
              <a:endParaRPr>
                <a:solidFill>
                  <a:srgbClr val="FF6E57"/>
                </a:solidFill>
              </a:endParaRPr>
            </a:p>
          </p:txBody>
        </p:sp>
        <p:sp>
          <p:nvSpPr>
            <p:cNvPr id="799" name="Shape 799"/>
            <p:cNvSpPr txBox="1"/>
            <p:nvPr/>
          </p:nvSpPr>
          <p:spPr>
            <a:xfrm>
              <a:off x="251520" y="2564906"/>
              <a:ext cx="2160300" cy="469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2. 레벨 디자인</a:t>
              </a:r>
              <a:endParaRPr>
                <a:solidFill>
                  <a:srgbClr val="FF6E57"/>
                </a:solidFill>
              </a:endParaRPr>
            </a:p>
            <a:p>
              <a:pPr indent="-342900" lvl="0" marL="342900" rtl="0">
                <a:spcBef>
                  <a:spcPts val="0"/>
                </a:spcBef>
                <a:spcAft>
                  <a:spcPts val="0"/>
                </a:spcAft>
                <a:buClr>
                  <a:schemeClr val="dk1"/>
                </a:buClr>
                <a:buFont typeface="Arial"/>
                <a:buNone/>
              </a:pPr>
              <a:r>
                <a:t/>
              </a:r>
              <a:endParaRPr sz="1050">
                <a:solidFill>
                  <a:schemeClr val="lt1"/>
                </a:solidFill>
              </a:endParaRPr>
            </a:p>
            <a:p>
              <a:pPr indent="-342900" lvl="0" marL="800100" rtl="0">
                <a:spcBef>
                  <a:spcPts val="0"/>
                </a:spcBef>
                <a:spcAft>
                  <a:spcPts val="0"/>
                </a:spcAft>
                <a:buClr>
                  <a:schemeClr val="dk1"/>
                </a:buClr>
                <a:buFont typeface="Arial"/>
                <a:buNone/>
              </a:pPr>
              <a:r>
                <a:rPr lang="en-US" sz="1050">
                  <a:solidFill>
                    <a:schemeClr val="lt1"/>
                  </a:solidFill>
                </a:rPr>
                <a:t>스테이지 별 레벨 디자인, 캐릭터 레벨 및 스킬 디자인</a:t>
              </a:r>
              <a:endParaRPr sz="1050">
                <a:solidFill>
                  <a:schemeClr val="lt1"/>
                </a:solidFill>
              </a:endParaRPr>
            </a:p>
            <a:p>
              <a:pPr indent="0" lvl="0" marL="457200" rtl="0">
                <a:spcBef>
                  <a:spcPts val="0"/>
                </a:spcBef>
                <a:spcAft>
                  <a:spcPts val="0"/>
                </a:spcAft>
                <a:buClr>
                  <a:schemeClr val="dk1"/>
                </a:buClr>
                <a:buFont typeface="Arial"/>
                <a:buNone/>
              </a:pPr>
              <a:r>
                <a:t/>
              </a:r>
              <a:endParaRPr sz="1050">
                <a:solidFill>
                  <a:schemeClr val="lt1"/>
                </a:solidFill>
              </a:endParaRPr>
            </a:p>
            <a:p>
              <a:pPr indent="0" lvl="0" marL="0" marR="0" rtl="0" algn="l">
                <a:spcBef>
                  <a:spcPts val="0"/>
                </a:spcBef>
                <a:spcAft>
                  <a:spcPts val="0"/>
                </a:spcAft>
                <a:buNone/>
              </a:pPr>
              <a:r>
                <a:t/>
              </a:r>
              <a:endParaRPr sz="1050">
                <a:solidFill>
                  <a:schemeClr val="lt1"/>
                </a:solidFill>
              </a:endParaRPr>
            </a:p>
          </p:txBody>
        </p:sp>
        <p:sp>
          <p:nvSpPr>
            <p:cNvPr id="800" name="Shape 800"/>
            <p:cNvSpPr txBox="1"/>
            <p:nvPr/>
          </p:nvSpPr>
          <p:spPr>
            <a:xfrm>
              <a:off x="251520" y="3068962"/>
              <a:ext cx="2160300" cy="469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a:solidFill>
                    <a:srgbClr val="FF6E57"/>
                  </a:solidFill>
                </a:rPr>
                <a:t>3. 모델링</a:t>
              </a:r>
              <a:endParaRPr/>
            </a:p>
            <a:p>
              <a:pPr indent="-342900" lvl="0" marL="342900" marR="0" rtl="0" algn="l">
                <a:spcBef>
                  <a:spcPts val="0"/>
                </a:spcBef>
                <a:spcAft>
                  <a:spcPts val="0"/>
                </a:spcAft>
                <a:buNone/>
              </a:pPr>
              <a:r>
                <a:rPr lang="en-US" sz="1050">
                  <a:solidFill>
                    <a:schemeClr val="lt1"/>
                  </a:solidFill>
                </a:rPr>
                <a:t>	</a:t>
              </a:r>
              <a:endParaRPr sz="1050">
                <a:solidFill>
                  <a:schemeClr val="lt1"/>
                </a:solidFill>
              </a:endParaRPr>
            </a:p>
            <a:p>
              <a:pPr indent="-342900" lvl="0" marL="800100" marR="0" rtl="0" algn="l">
                <a:spcBef>
                  <a:spcPts val="0"/>
                </a:spcBef>
                <a:spcAft>
                  <a:spcPts val="0"/>
                </a:spcAft>
                <a:buNone/>
              </a:pPr>
              <a:r>
                <a:rPr lang="en-US" sz="1050">
                  <a:solidFill>
                    <a:schemeClr val="lt1"/>
                  </a:solidFill>
                </a:rPr>
                <a:t>디자인에 따른 3D 모델링</a:t>
              </a:r>
              <a:endParaRPr sz="1050">
                <a:solidFill>
                  <a:schemeClr val="lt1"/>
                </a:solidFill>
              </a:endParaRPr>
            </a:p>
            <a:p>
              <a:pPr indent="-342900" lvl="0" marL="800100" marR="0" rtl="0" algn="l">
                <a:spcBef>
                  <a:spcPts val="0"/>
                </a:spcBef>
                <a:spcAft>
                  <a:spcPts val="0"/>
                </a:spcAft>
                <a:buNone/>
              </a:pPr>
              <a:r>
                <a:rPr lang="en-US" sz="1050">
                  <a:solidFill>
                    <a:schemeClr val="lt1"/>
                  </a:solidFill>
                </a:rPr>
                <a:t>캐릭터, 몬스터, 배경 순 </a:t>
              </a:r>
              <a:endParaRPr sz="1050">
                <a:solidFill>
                  <a:schemeClr val="lt1"/>
                </a:solidFill>
              </a:endParaRPr>
            </a:p>
          </p:txBody>
        </p:sp>
        <p:cxnSp>
          <p:nvCxnSpPr>
            <p:cNvPr id="801" name="Shape 801"/>
            <p:cNvCxnSpPr/>
            <p:nvPr/>
          </p:nvCxnSpPr>
          <p:spPr>
            <a:xfrm>
              <a:off x="323528" y="2564904"/>
              <a:ext cx="2016300" cy="0"/>
            </a:xfrm>
            <a:prstGeom prst="straightConnector1">
              <a:avLst/>
            </a:prstGeom>
            <a:noFill/>
            <a:ln cap="flat" cmpd="sng" w="9525">
              <a:solidFill>
                <a:srgbClr val="7F7F7F"/>
              </a:solidFill>
              <a:prstDash val="solid"/>
              <a:round/>
              <a:headEnd len="med" w="med" type="none"/>
              <a:tailEnd len="med" w="med" type="none"/>
            </a:ln>
          </p:spPr>
        </p:cxnSp>
        <p:cxnSp>
          <p:nvCxnSpPr>
            <p:cNvPr id="802" name="Shape 802"/>
            <p:cNvCxnSpPr/>
            <p:nvPr/>
          </p:nvCxnSpPr>
          <p:spPr>
            <a:xfrm>
              <a:off x="323528" y="3068960"/>
              <a:ext cx="2016300" cy="0"/>
            </a:xfrm>
            <a:prstGeom prst="straightConnector1">
              <a:avLst/>
            </a:prstGeom>
            <a:noFill/>
            <a:ln cap="flat" cmpd="sng" w="9525">
              <a:solidFill>
                <a:srgbClr val="7F7F7F"/>
              </a:solidFill>
              <a:prstDash val="solid"/>
              <a:round/>
              <a:headEnd len="med" w="med" type="none"/>
              <a:tailEnd len="med" w="med" type="none"/>
            </a:ln>
          </p:spPr>
        </p:cxnSp>
        <p:sp>
          <p:nvSpPr>
            <p:cNvPr id="803" name="Shape 803"/>
            <p:cNvSpPr/>
            <p:nvPr/>
          </p:nvSpPr>
          <p:spPr>
            <a:xfrm rot="-5400000">
              <a:off x="2022921" y="2017685"/>
              <a:ext cx="417600" cy="360000"/>
            </a:xfrm>
            <a:prstGeom prst="triangle">
              <a:avLst>
                <a:gd fmla="val 100000" name="adj"/>
              </a:avLst>
            </a:prstGeom>
            <a:solidFill>
              <a:schemeClr val="lt1">
                <a:alpha val="839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Shape 809"/>
          <p:cNvSpPr/>
          <p:nvPr/>
        </p:nvSpPr>
        <p:spPr>
          <a:xfrm>
            <a:off x="0" y="0"/>
            <a:ext cx="9144000" cy="6858000"/>
          </a:xfrm>
          <a:prstGeom prst="rect">
            <a:avLst/>
          </a:prstGeom>
          <a:solidFill>
            <a:srgbClr val="8E53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0" name="Shape 810"/>
          <p:cNvSpPr txBox="1"/>
          <p:nvPr/>
        </p:nvSpPr>
        <p:spPr>
          <a:xfrm>
            <a:off x="2987824" y="2875583"/>
            <a:ext cx="3096300" cy="7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감사합니다.</a:t>
            </a:r>
            <a:endParaRPr sz="4400">
              <a:solidFill>
                <a:schemeClr val="lt1"/>
              </a:solidFill>
              <a:latin typeface="Arial"/>
              <a:ea typeface="Arial"/>
              <a:cs typeface="Arial"/>
              <a:sym typeface="Arial"/>
            </a:endParaRPr>
          </a:p>
        </p:txBody>
      </p:sp>
      <p:grpSp>
        <p:nvGrpSpPr>
          <p:cNvPr id="811" name="Shape 811"/>
          <p:cNvGrpSpPr/>
          <p:nvPr/>
        </p:nvGrpSpPr>
        <p:grpSpPr>
          <a:xfrm>
            <a:off x="179512" y="188640"/>
            <a:ext cx="8856900" cy="72008"/>
            <a:chOff x="179512" y="188640"/>
            <a:chExt cx="8856900" cy="72008"/>
          </a:xfrm>
        </p:grpSpPr>
        <p:cxnSp>
          <p:nvCxnSpPr>
            <p:cNvPr id="812" name="Shape 812"/>
            <p:cNvCxnSpPr/>
            <p:nvPr/>
          </p:nvCxnSpPr>
          <p:spPr>
            <a:xfrm>
              <a:off x="179512" y="18864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813" name="Shape 813"/>
            <p:cNvCxnSpPr/>
            <p:nvPr/>
          </p:nvCxnSpPr>
          <p:spPr>
            <a:xfrm>
              <a:off x="179512" y="260648"/>
              <a:ext cx="8856900" cy="0"/>
            </a:xfrm>
            <a:prstGeom prst="straightConnector1">
              <a:avLst/>
            </a:prstGeom>
            <a:noFill/>
            <a:ln cap="flat" cmpd="sng" w="38100">
              <a:solidFill>
                <a:schemeClr val="lt1"/>
              </a:solidFill>
              <a:prstDash val="solid"/>
              <a:round/>
              <a:headEnd len="med" w="med" type="none"/>
              <a:tailEnd len="med" w="med" type="none"/>
            </a:ln>
          </p:spPr>
        </p:cxnSp>
      </p:grpSp>
      <p:grpSp>
        <p:nvGrpSpPr>
          <p:cNvPr id="814" name="Shape 814"/>
          <p:cNvGrpSpPr/>
          <p:nvPr/>
        </p:nvGrpSpPr>
        <p:grpSpPr>
          <a:xfrm>
            <a:off x="179512" y="6597352"/>
            <a:ext cx="8856900" cy="72008"/>
            <a:chOff x="179512" y="6597352"/>
            <a:chExt cx="8856900" cy="72008"/>
          </a:xfrm>
        </p:grpSpPr>
        <p:cxnSp>
          <p:nvCxnSpPr>
            <p:cNvPr id="815" name="Shape 815"/>
            <p:cNvCxnSpPr/>
            <p:nvPr/>
          </p:nvCxnSpPr>
          <p:spPr>
            <a:xfrm>
              <a:off x="179512" y="6669360"/>
              <a:ext cx="8856900" cy="0"/>
            </a:xfrm>
            <a:prstGeom prst="straightConnector1">
              <a:avLst/>
            </a:prstGeom>
            <a:noFill/>
            <a:ln cap="flat" cmpd="sng" w="9525">
              <a:solidFill>
                <a:schemeClr val="lt1"/>
              </a:solidFill>
              <a:prstDash val="solid"/>
              <a:round/>
              <a:headEnd len="med" w="med" type="none"/>
              <a:tailEnd len="med" w="med" type="none"/>
            </a:ln>
          </p:spPr>
        </p:cxnSp>
        <p:cxnSp>
          <p:nvCxnSpPr>
            <p:cNvPr id="816" name="Shape 816"/>
            <p:cNvCxnSpPr/>
            <p:nvPr/>
          </p:nvCxnSpPr>
          <p:spPr>
            <a:xfrm>
              <a:off x="179512" y="6597352"/>
              <a:ext cx="8856900" cy="0"/>
            </a:xfrm>
            <a:prstGeom prst="straightConnector1">
              <a:avLst/>
            </a:prstGeom>
            <a:noFill/>
            <a:ln cap="flat" cmpd="sng" w="38100">
              <a:solidFill>
                <a:schemeClr val="lt1"/>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sp>
        <p:nvSpPr>
          <p:cNvPr id="219" name="Shape 219"/>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1) 주요 등장 인물 소개</a:t>
            </a:r>
            <a:endParaRPr/>
          </a:p>
        </p:txBody>
      </p:sp>
      <p:cxnSp>
        <p:nvCxnSpPr>
          <p:cNvPr id="220" name="Shape 220"/>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21" name="Shape 221"/>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22" name="Shape 222"/>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23" name="Shape 223"/>
          <p:cNvSpPr txBox="1"/>
          <p:nvPr/>
        </p:nvSpPr>
        <p:spPr>
          <a:xfrm>
            <a:off x="323528" y="4103537"/>
            <a:ext cx="3096300" cy="83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2000">
                <a:solidFill>
                  <a:srgbClr val="FF6E57"/>
                </a:solidFill>
              </a:rPr>
              <a:t>도서관 사서</a:t>
            </a:r>
            <a:endParaRPr>
              <a:solidFill>
                <a:schemeClr val="dk1"/>
              </a:solidFill>
            </a:endParaRPr>
          </a:p>
          <a:p>
            <a:pPr indent="0" lvl="0" marL="0" rtl="0" algn="ctr">
              <a:spcBef>
                <a:spcPts val="0"/>
              </a:spcBef>
              <a:spcAft>
                <a:spcPts val="0"/>
              </a:spcAft>
              <a:buClr>
                <a:schemeClr val="dk1"/>
              </a:buClr>
              <a:buFont typeface="Arial"/>
              <a:buNone/>
            </a:pPr>
            <a:r>
              <a:rPr lang="en-US">
                <a:solidFill>
                  <a:srgbClr val="595959"/>
                </a:solidFill>
              </a:rPr>
              <a:t>동화책의 감염을 막는 </a:t>
            </a:r>
            <a:endParaRPr>
              <a:solidFill>
                <a:srgbClr val="595959"/>
              </a:solidFill>
            </a:endParaRPr>
          </a:p>
          <a:p>
            <a:pPr indent="0" lvl="0" marL="0" rtl="0" algn="ctr">
              <a:spcBef>
                <a:spcPts val="0"/>
              </a:spcBef>
              <a:spcAft>
                <a:spcPts val="0"/>
              </a:spcAft>
              <a:buClr>
                <a:schemeClr val="dk1"/>
              </a:buClr>
              <a:buFont typeface="Arial"/>
              <a:buNone/>
            </a:pPr>
            <a:r>
              <a:rPr lang="en-US">
                <a:solidFill>
                  <a:srgbClr val="595959"/>
                </a:solidFill>
              </a:rPr>
              <a:t>주인공</a:t>
            </a:r>
            <a:endParaRPr>
              <a:solidFill>
                <a:srgbClr val="595959"/>
              </a:solidFill>
            </a:endParaRPr>
          </a:p>
        </p:txBody>
      </p:sp>
      <p:sp>
        <p:nvSpPr>
          <p:cNvPr id="224" name="Shape 224"/>
          <p:cNvSpPr txBox="1"/>
          <p:nvPr/>
        </p:nvSpPr>
        <p:spPr>
          <a:xfrm>
            <a:off x="3275856" y="4103537"/>
            <a:ext cx="2592300" cy="615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F6E57"/>
                </a:solidFill>
              </a:rPr>
              <a:t>빨간 망토</a:t>
            </a:r>
            <a:endParaRPr sz="2000">
              <a:solidFill>
                <a:srgbClr val="FF6E57"/>
              </a:solidFill>
            </a:endParaRPr>
          </a:p>
          <a:p>
            <a:pPr indent="0" lvl="0" marL="0" marR="0" rtl="0" algn="ctr">
              <a:spcBef>
                <a:spcPts val="0"/>
              </a:spcBef>
              <a:spcAft>
                <a:spcPts val="0"/>
              </a:spcAft>
              <a:buNone/>
            </a:pPr>
            <a:r>
              <a:rPr lang="en-US">
                <a:solidFill>
                  <a:srgbClr val="595959"/>
                </a:solidFill>
              </a:rPr>
              <a:t>사서를 도와주는 </a:t>
            </a:r>
            <a:endParaRPr>
              <a:solidFill>
                <a:srgbClr val="595959"/>
              </a:solidFill>
            </a:endParaRPr>
          </a:p>
          <a:p>
            <a:pPr indent="0" lvl="0" marL="0" marR="0" rtl="0" algn="ctr">
              <a:spcBef>
                <a:spcPts val="0"/>
              </a:spcBef>
              <a:spcAft>
                <a:spcPts val="0"/>
              </a:spcAft>
              <a:buNone/>
            </a:pPr>
            <a:r>
              <a:rPr lang="en-US">
                <a:solidFill>
                  <a:srgbClr val="595959"/>
                </a:solidFill>
              </a:rPr>
              <a:t>동화속 인물</a:t>
            </a:r>
            <a:endParaRPr/>
          </a:p>
        </p:txBody>
      </p:sp>
      <p:sp>
        <p:nvSpPr>
          <p:cNvPr id="225" name="Shape 225"/>
          <p:cNvSpPr txBox="1"/>
          <p:nvPr/>
        </p:nvSpPr>
        <p:spPr>
          <a:xfrm>
            <a:off x="5868144" y="4103537"/>
            <a:ext cx="25923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F6E57"/>
                </a:solidFill>
              </a:rPr>
              <a:t>트로이</a:t>
            </a:r>
            <a:endParaRPr/>
          </a:p>
          <a:p>
            <a:pPr indent="0" lvl="0" marL="0" marR="0" rtl="0" algn="ctr">
              <a:spcBef>
                <a:spcPts val="0"/>
              </a:spcBef>
              <a:spcAft>
                <a:spcPts val="0"/>
              </a:spcAft>
              <a:buNone/>
            </a:pPr>
            <a:r>
              <a:rPr lang="en-US">
                <a:solidFill>
                  <a:srgbClr val="595959"/>
                </a:solidFill>
              </a:rPr>
              <a:t>동화책을 감염시키는</a:t>
            </a:r>
            <a:endParaRPr>
              <a:solidFill>
                <a:srgbClr val="595959"/>
              </a:solidFill>
            </a:endParaRPr>
          </a:p>
          <a:p>
            <a:pPr indent="0" lvl="0" marL="0" marR="0" rtl="0" algn="ctr">
              <a:spcBef>
                <a:spcPts val="0"/>
              </a:spcBef>
              <a:spcAft>
                <a:spcPts val="0"/>
              </a:spcAft>
              <a:buNone/>
            </a:pPr>
            <a:r>
              <a:rPr lang="en-US">
                <a:solidFill>
                  <a:srgbClr val="595959"/>
                </a:solidFill>
              </a:rPr>
              <a:t>악당</a:t>
            </a:r>
            <a:endParaRPr/>
          </a:p>
        </p:txBody>
      </p:sp>
      <p:cxnSp>
        <p:nvCxnSpPr>
          <p:cNvPr id="226" name="Shape 226"/>
          <p:cNvCxnSpPr/>
          <p:nvPr/>
        </p:nvCxnSpPr>
        <p:spPr>
          <a:xfrm>
            <a:off x="3347864" y="2735385"/>
            <a:ext cx="0" cy="2232300"/>
          </a:xfrm>
          <a:prstGeom prst="straightConnector1">
            <a:avLst/>
          </a:prstGeom>
          <a:noFill/>
          <a:ln cap="flat" cmpd="sng" w="9525">
            <a:solidFill>
              <a:srgbClr val="BFBFBF"/>
            </a:solidFill>
            <a:prstDash val="dash"/>
            <a:round/>
            <a:headEnd len="med" w="med" type="none"/>
            <a:tailEnd len="med" w="med" type="none"/>
          </a:ln>
        </p:spPr>
      </p:cxnSp>
      <p:cxnSp>
        <p:nvCxnSpPr>
          <p:cNvPr id="227" name="Shape 227"/>
          <p:cNvCxnSpPr/>
          <p:nvPr/>
        </p:nvCxnSpPr>
        <p:spPr>
          <a:xfrm>
            <a:off x="5868144" y="2735385"/>
            <a:ext cx="0" cy="2232300"/>
          </a:xfrm>
          <a:prstGeom prst="straightConnector1">
            <a:avLst/>
          </a:prstGeom>
          <a:noFill/>
          <a:ln cap="flat" cmpd="sng" w="9525">
            <a:solidFill>
              <a:srgbClr val="BFBFBF"/>
            </a:solidFill>
            <a:prstDash val="dash"/>
            <a:round/>
            <a:headEnd len="med" w="med" type="none"/>
            <a:tailEnd len="med" w="med" type="none"/>
          </a:ln>
        </p:spPr>
      </p:cxnSp>
      <p:pic>
        <p:nvPicPr>
          <p:cNvPr id="228" name="Shape 228"/>
          <p:cNvPicPr preferRelativeResize="0"/>
          <p:nvPr/>
        </p:nvPicPr>
        <p:blipFill rotWithShape="1">
          <a:blip r:embed="rId3">
            <a:alphaModFix/>
          </a:blip>
          <a:srcRect b="11101" l="23659" r="45629" t="3828"/>
          <a:stretch/>
        </p:blipFill>
        <p:spPr>
          <a:xfrm>
            <a:off x="3984073" y="2261813"/>
            <a:ext cx="1175840" cy="1832175"/>
          </a:xfrm>
          <a:prstGeom prst="rect">
            <a:avLst/>
          </a:prstGeom>
          <a:noFill/>
          <a:ln>
            <a:noFill/>
          </a:ln>
        </p:spPr>
      </p:pic>
      <p:pic>
        <p:nvPicPr>
          <p:cNvPr id="229" name="Shape 229"/>
          <p:cNvPicPr preferRelativeResize="0"/>
          <p:nvPr/>
        </p:nvPicPr>
        <p:blipFill rotWithShape="1">
          <a:blip r:embed="rId4">
            <a:alphaModFix/>
          </a:blip>
          <a:srcRect b="9717" l="17558" r="58141" t="8274"/>
          <a:stretch/>
        </p:blipFill>
        <p:spPr>
          <a:xfrm>
            <a:off x="1389138" y="2261835"/>
            <a:ext cx="965072" cy="1832175"/>
          </a:xfrm>
          <a:prstGeom prst="rect">
            <a:avLst/>
          </a:prstGeom>
          <a:noFill/>
          <a:ln>
            <a:noFill/>
          </a:ln>
        </p:spPr>
      </p:pic>
      <p:pic>
        <p:nvPicPr>
          <p:cNvPr id="230" name="Shape 230"/>
          <p:cNvPicPr preferRelativeResize="0"/>
          <p:nvPr/>
        </p:nvPicPr>
        <p:blipFill rotWithShape="1">
          <a:blip r:embed="rId5">
            <a:alphaModFix/>
          </a:blip>
          <a:srcRect b="6784" l="9707" r="53367" t="8296"/>
          <a:stretch/>
        </p:blipFill>
        <p:spPr>
          <a:xfrm>
            <a:off x="6456173" y="2261825"/>
            <a:ext cx="1416264" cy="1832175"/>
          </a:xfrm>
          <a:prstGeom prst="rect">
            <a:avLst/>
          </a:prstGeom>
          <a:noFill/>
          <a:ln>
            <a:noFill/>
          </a:ln>
        </p:spPr>
      </p:pic>
      <p:sp>
        <p:nvSpPr>
          <p:cNvPr id="231" name="Shape 231"/>
          <p:cNvSpPr txBox="1"/>
          <p:nvPr/>
        </p:nvSpPr>
        <p:spPr>
          <a:xfrm>
            <a:off x="2504753"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b="1" lang="en-US" sz="1600">
                <a:solidFill>
                  <a:srgbClr val="3F3F3F"/>
                </a:solidFill>
              </a:rPr>
              <a:t>게임 내 주요 등장 인물</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cxnSp>
        <p:nvCxnSpPr>
          <p:cNvPr id="237" name="Shape 237"/>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38" name="Shape 238"/>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39" name="Shape 239"/>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40" name="Shape 240"/>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b="1" lang="en-US" sz="1600">
                <a:solidFill>
                  <a:srgbClr val="3F3F3F"/>
                </a:solidFill>
              </a:rPr>
              <a:t>빨간 망토</a:t>
            </a:r>
            <a:endParaRPr b="1" sz="1600"/>
          </a:p>
        </p:txBody>
      </p:sp>
      <p:sp>
        <p:nvSpPr>
          <p:cNvPr id="241" name="Shape 241"/>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등장 인물 디자인 및 세부 소개</a:t>
            </a:r>
            <a:endParaRPr/>
          </a:p>
        </p:txBody>
      </p:sp>
      <p:sp>
        <p:nvSpPr>
          <p:cNvPr id="242" name="Shape 242"/>
          <p:cNvSpPr txBox="1"/>
          <p:nvPr/>
        </p:nvSpPr>
        <p:spPr>
          <a:xfrm>
            <a:off x="5320350" y="1817992"/>
            <a:ext cx="4176600" cy="23850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동화 “빨간 망토” 속 주인공</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a:t>
            </a:r>
            <a:r>
              <a:rPr lang="en-US">
                <a:solidFill>
                  <a:srgbClr val="595959"/>
                </a:solidFill>
              </a:rPr>
              <a:t>플레이어블 캐릭터로 </a:t>
            </a:r>
            <a:r>
              <a:rPr lang="en-US">
                <a:solidFill>
                  <a:srgbClr val="595959"/>
                </a:solidFill>
              </a:rPr>
              <a:t>주인공을 도와 책의 마나수정을 보호</a:t>
            </a:r>
            <a:endParaRPr>
              <a:solidFill>
                <a:srgbClr val="595959"/>
              </a:solidFill>
            </a:endParaRPr>
          </a:p>
        </p:txBody>
      </p:sp>
      <p:pic>
        <p:nvPicPr>
          <p:cNvPr id="243" name="Shape 243"/>
          <p:cNvPicPr preferRelativeResize="0"/>
          <p:nvPr/>
        </p:nvPicPr>
        <p:blipFill>
          <a:blip r:embed="rId3">
            <a:alphaModFix/>
          </a:blip>
          <a:stretch>
            <a:fillRect/>
          </a:stretch>
        </p:blipFill>
        <p:spPr>
          <a:xfrm>
            <a:off x="179500" y="4475075"/>
            <a:ext cx="2924070" cy="2193053"/>
          </a:xfrm>
          <a:prstGeom prst="rect">
            <a:avLst/>
          </a:prstGeom>
          <a:noFill/>
          <a:ln>
            <a:noFill/>
          </a:ln>
        </p:spPr>
      </p:pic>
      <p:pic>
        <p:nvPicPr>
          <p:cNvPr id="244" name="Shape 244"/>
          <p:cNvPicPr preferRelativeResize="0"/>
          <p:nvPr/>
        </p:nvPicPr>
        <p:blipFill>
          <a:blip r:embed="rId4">
            <a:alphaModFix/>
          </a:blip>
          <a:stretch>
            <a:fillRect/>
          </a:stretch>
        </p:blipFill>
        <p:spPr>
          <a:xfrm>
            <a:off x="179500" y="1768150"/>
            <a:ext cx="4665024" cy="2624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cxnSp>
        <p:nvCxnSpPr>
          <p:cNvPr id="250" name="Shape 250"/>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51" name="Shape 251"/>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52" name="Shape 252"/>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53" name="Shape 253"/>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342900" lvl="0" marL="342900" rtl="0">
              <a:spcBef>
                <a:spcPts val="0"/>
              </a:spcBef>
              <a:spcAft>
                <a:spcPts val="0"/>
              </a:spcAft>
              <a:buClr>
                <a:schemeClr val="dk1"/>
              </a:buClr>
              <a:buFont typeface="Arial"/>
              <a:buNone/>
            </a:pPr>
            <a:r>
              <a:rPr b="1" lang="en-US" sz="1600">
                <a:solidFill>
                  <a:srgbClr val="3F3F3F"/>
                </a:solidFill>
              </a:rPr>
              <a:t>도서관 사서</a:t>
            </a:r>
            <a:endParaRPr b="1" sz="1600">
              <a:solidFill>
                <a:schemeClr val="dk1"/>
              </a:solidFill>
            </a:endParaRPr>
          </a:p>
          <a:p>
            <a:pPr indent="0" lvl="0" marL="0" rtl="0">
              <a:spcBef>
                <a:spcPts val="0"/>
              </a:spcBef>
              <a:spcAft>
                <a:spcPts val="0"/>
              </a:spcAft>
              <a:buNone/>
            </a:pPr>
            <a:r>
              <a:t/>
            </a:r>
            <a:endParaRPr b="1" sz="1600"/>
          </a:p>
        </p:txBody>
      </p:sp>
      <p:sp>
        <p:nvSpPr>
          <p:cNvPr id="254" name="Shape 254"/>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등장 인물 디자인 및 세부 소개</a:t>
            </a:r>
            <a:endParaRPr/>
          </a:p>
        </p:txBody>
      </p:sp>
      <p:pic>
        <p:nvPicPr>
          <p:cNvPr id="255" name="Shape 255"/>
          <p:cNvPicPr preferRelativeResize="0"/>
          <p:nvPr/>
        </p:nvPicPr>
        <p:blipFill>
          <a:blip r:embed="rId3">
            <a:alphaModFix/>
          </a:blip>
          <a:stretch>
            <a:fillRect/>
          </a:stretch>
        </p:blipFill>
        <p:spPr>
          <a:xfrm>
            <a:off x="179497" y="1768151"/>
            <a:ext cx="4838904" cy="2721875"/>
          </a:xfrm>
          <a:prstGeom prst="rect">
            <a:avLst/>
          </a:prstGeom>
          <a:noFill/>
          <a:ln>
            <a:noFill/>
          </a:ln>
        </p:spPr>
      </p:pic>
      <p:sp>
        <p:nvSpPr>
          <p:cNvPr id="256" name="Shape 256"/>
          <p:cNvSpPr txBox="1"/>
          <p:nvPr/>
        </p:nvSpPr>
        <p:spPr>
          <a:xfrm>
            <a:off x="5307875" y="1768167"/>
            <a:ext cx="4176600" cy="23850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게임 속 도서관의 사서이자 주인공</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플레이어블 캐릭터로 책의 마나수정을 보호</a:t>
            </a:r>
            <a:endParaRPr>
              <a:solidFill>
                <a:srgbClr val="59595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등장 인물</a:t>
            </a:r>
            <a:endParaRPr sz="2800">
              <a:solidFill>
                <a:srgbClr val="595959"/>
              </a:solidFill>
              <a:latin typeface="Arial"/>
              <a:ea typeface="Arial"/>
              <a:cs typeface="Arial"/>
              <a:sym typeface="Arial"/>
            </a:endParaRPr>
          </a:p>
        </p:txBody>
      </p:sp>
      <p:cxnSp>
        <p:nvCxnSpPr>
          <p:cNvPr id="262" name="Shape 262"/>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63" name="Shape 263"/>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2</a:t>
            </a:r>
            <a:endParaRPr/>
          </a:p>
        </p:txBody>
      </p:sp>
      <p:cxnSp>
        <p:nvCxnSpPr>
          <p:cNvPr id="264" name="Shape 264"/>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65" name="Shape 265"/>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b="1" lang="en-US" sz="1600">
                <a:solidFill>
                  <a:srgbClr val="3F3F3F"/>
                </a:solidFill>
              </a:rPr>
              <a:t>트로이</a:t>
            </a:r>
            <a:endParaRPr b="1" sz="1600"/>
          </a:p>
        </p:txBody>
      </p:sp>
      <p:sp>
        <p:nvSpPr>
          <p:cNvPr id="266" name="Shape 266"/>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등장 인물 디자인 및 세부 소개</a:t>
            </a:r>
            <a:endParaRPr/>
          </a:p>
        </p:txBody>
      </p:sp>
      <p:sp>
        <p:nvSpPr>
          <p:cNvPr id="267" name="Shape 267"/>
          <p:cNvSpPr txBox="1"/>
          <p:nvPr/>
        </p:nvSpPr>
        <p:spPr>
          <a:xfrm>
            <a:off x="5307884" y="1768145"/>
            <a:ext cx="4176600" cy="5283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주인공인 사서와 대립하는 악당</a:t>
            </a:r>
            <a:endParaRPr>
              <a:solidFill>
                <a:srgbClr val="595959"/>
              </a:solidFill>
            </a:endParaRPr>
          </a:p>
          <a:p>
            <a:pPr indent="0" lvl="0" marL="0" marR="0" rtl="0" algn="l">
              <a:lnSpc>
                <a:spcPct val="161904"/>
              </a:lnSpc>
              <a:spcBef>
                <a:spcPts val="0"/>
              </a:spcBef>
              <a:spcAft>
                <a:spcPts val="0"/>
              </a:spcAft>
              <a:buNone/>
            </a:pPr>
            <a:br>
              <a:rPr lang="en-US">
                <a:solidFill>
                  <a:srgbClr val="595959"/>
                </a:solidFill>
              </a:rPr>
            </a:br>
            <a:r>
              <a:rPr lang="en-US">
                <a:solidFill>
                  <a:srgbClr val="595959"/>
                </a:solidFill>
              </a:rPr>
              <a:t>ii) 책의 마나 수정을 바이러스에 감염시키려고 한다.</a:t>
            </a:r>
            <a:endParaRPr>
              <a:solidFill>
                <a:srgbClr val="595959"/>
              </a:solidFill>
            </a:endParaRPr>
          </a:p>
        </p:txBody>
      </p:sp>
      <p:pic>
        <p:nvPicPr>
          <p:cNvPr id="268" name="Shape 268"/>
          <p:cNvPicPr preferRelativeResize="0"/>
          <p:nvPr/>
        </p:nvPicPr>
        <p:blipFill>
          <a:blip r:embed="rId3">
            <a:alphaModFix/>
          </a:blip>
          <a:stretch>
            <a:fillRect/>
          </a:stretch>
        </p:blipFill>
        <p:spPr>
          <a:xfrm>
            <a:off x="179500" y="1768150"/>
            <a:ext cx="4824672" cy="27138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274" name="Shape 274"/>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1) 게임 스토리</a:t>
            </a:r>
            <a:endParaRPr/>
          </a:p>
        </p:txBody>
      </p:sp>
      <p:cxnSp>
        <p:nvCxnSpPr>
          <p:cNvPr id="275" name="Shape 275"/>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76" name="Shape 276"/>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277" name="Shape 277"/>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78" name="Shape 278"/>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279" name="Shape 279"/>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280" name="Shape 280"/>
          <p:cNvSpPr/>
          <p:nvPr/>
        </p:nvSpPr>
        <p:spPr>
          <a:xfrm>
            <a:off x="611223" y="1789686"/>
            <a:ext cx="7786800" cy="4786200"/>
          </a:xfrm>
          <a:prstGeom prst="rect">
            <a:avLst/>
          </a:prstGeom>
          <a:solidFill>
            <a:srgbClr val="FEF6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악당 트로이는 책을 읽는 사람들의 마음을 조종하기 위해 마법 도서관의 책들을 바이러스로 감염시키고 있었다. 특히, 아이들의 순수한 마음을 빼앗기 위해 동화 책들을 먼저 바이러스에 감염시키고 있던 중, 마법 도서관 사서에게 발각 되어진다. 도서관 사서는 도서관의 책들과 아이들을 트로이로 부터 지키기 위해 동화 속으로 들어가 동화 속 인물들의 힘을 빌려 바이러스 감염을 막기 시작한다.</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nvSpPr>
        <p:spPr>
          <a:xfrm>
            <a:off x="755576" y="404664"/>
            <a:ext cx="4104600" cy="523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2800">
                <a:solidFill>
                  <a:srgbClr val="595959"/>
                </a:solidFill>
              </a:rPr>
              <a:t>게임 소개</a:t>
            </a:r>
            <a:endParaRPr sz="2800">
              <a:solidFill>
                <a:srgbClr val="595959"/>
              </a:solidFill>
              <a:latin typeface="Arial"/>
              <a:ea typeface="Arial"/>
              <a:cs typeface="Arial"/>
              <a:sym typeface="Arial"/>
            </a:endParaRPr>
          </a:p>
        </p:txBody>
      </p:sp>
      <p:sp>
        <p:nvSpPr>
          <p:cNvPr id="286" name="Shape 286"/>
          <p:cNvSpPr txBox="1"/>
          <p:nvPr/>
        </p:nvSpPr>
        <p:spPr>
          <a:xfrm>
            <a:off x="827584" y="908720"/>
            <a:ext cx="4176600" cy="528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61904"/>
              </a:lnSpc>
              <a:spcBef>
                <a:spcPts val="0"/>
              </a:spcBef>
              <a:spcAft>
                <a:spcPts val="0"/>
              </a:spcAft>
              <a:buNone/>
            </a:pPr>
            <a:r>
              <a:rPr lang="en-US" sz="1050">
                <a:solidFill>
                  <a:srgbClr val="595959"/>
                </a:solidFill>
              </a:rPr>
              <a:t>2) 배경 및 몬스터 컨셉</a:t>
            </a:r>
            <a:endParaRPr/>
          </a:p>
        </p:txBody>
      </p:sp>
      <p:cxnSp>
        <p:nvCxnSpPr>
          <p:cNvPr id="287" name="Shape 287"/>
          <p:cNvCxnSpPr/>
          <p:nvPr/>
        </p:nvCxnSpPr>
        <p:spPr>
          <a:xfrm>
            <a:off x="179512" y="236354"/>
            <a:ext cx="4464000" cy="0"/>
          </a:xfrm>
          <a:prstGeom prst="straightConnector1">
            <a:avLst/>
          </a:prstGeom>
          <a:noFill/>
          <a:ln cap="flat" cmpd="sng" w="9525">
            <a:solidFill>
              <a:srgbClr val="7F7F7F"/>
            </a:solidFill>
            <a:prstDash val="solid"/>
            <a:round/>
            <a:headEnd len="med" w="med" type="none"/>
            <a:tailEnd len="med" w="med" type="none"/>
          </a:ln>
        </p:spPr>
      </p:cxnSp>
      <p:sp>
        <p:nvSpPr>
          <p:cNvPr id="288" name="Shape 288"/>
          <p:cNvSpPr txBox="1"/>
          <p:nvPr/>
        </p:nvSpPr>
        <p:spPr>
          <a:xfrm>
            <a:off x="35496" y="182250"/>
            <a:ext cx="1080000" cy="1446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lang="en-US" sz="8800">
                <a:solidFill>
                  <a:srgbClr val="595959"/>
                </a:solidFill>
                <a:latin typeface="Arial"/>
                <a:ea typeface="Arial"/>
                <a:cs typeface="Arial"/>
                <a:sym typeface="Arial"/>
              </a:rPr>
              <a:t>3</a:t>
            </a:r>
            <a:endParaRPr/>
          </a:p>
        </p:txBody>
      </p:sp>
      <p:cxnSp>
        <p:nvCxnSpPr>
          <p:cNvPr id="289" name="Shape 289"/>
          <p:cNvCxnSpPr/>
          <p:nvPr/>
        </p:nvCxnSpPr>
        <p:spPr>
          <a:xfrm>
            <a:off x="179512" y="1556792"/>
            <a:ext cx="4464000" cy="0"/>
          </a:xfrm>
          <a:prstGeom prst="straightConnector1">
            <a:avLst/>
          </a:prstGeom>
          <a:noFill/>
          <a:ln cap="flat" cmpd="sng" w="9525">
            <a:solidFill>
              <a:srgbClr val="7F7F7F"/>
            </a:solidFill>
            <a:prstDash val="solid"/>
            <a:round/>
            <a:headEnd len="med" w="med" type="none"/>
            <a:tailEnd len="med" w="med" type="none"/>
          </a:ln>
        </p:spPr>
      </p:cxnSp>
      <p:sp>
        <p:nvSpPr>
          <p:cNvPr id="290" name="Shape 290"/>
          <p:cNvSpPr txBox="1"/>
          <p:nvPr/>
        </p:nvSpPr>
        <p:spPr>
          <a:xfrm>
            <a:off x="2267744"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자사</a:t>
            </a:r>
            <a:endParaRPr sz="2000">
              <a:solidFill>
                <a:schemeClr val="lt1"/>
              </a:solidFill>
              <a:latin typeface="Arial"/>
              <a:ea typeface="Arial"/>
              <a:cs typeface="Arial"/>
              <a:sym typeface="Arial"/>
            </a:endParaRPr>
          </a:p>
        </p:txBody>
      </p:sp>
      <p:sp>
        <p:nvSpPr>
          <p:cNvPr id="291" name="Shape 291"/>
          <p:cNvSpPr txBox="1"/>
          <p:nvPr/>
        </p:nvSpPr>
        <p:spPr>
          <a:xfrm>
            <a:off x="5364088" y="3293695"/>
            <a:ext cx="1512300" cy="40020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None/>
            </a:pPr>
            <a:r>
              <a:rPr lang="en-US" sz="2000">
                <a:solidFill>
                  <a:schemeClr val="lt1"/>
                </a:solidFill>
                <a:latin typeface="Arial"/>
                <a:ea typeface="Arial"/>
                <a:cs typeface="Arial"/>
                <a:sym typeface="Arial"/>
              </a:rPr>
              <a:t>경쟁사</a:t>
            </a:r>
            <a:endParaRPr sz="2000">
              <a:solidFill>
                <a:schemeClr val="lt1"/>
              </a:solidFill>
              <a:latin typeface="Arial"/>
              <a:ea typeface="Arial"/>
              <a:cs typeface="Arial"/>
              <a:sym typeface="Arial"/>
            </a:endParaRPr>
          </a:p>
        </p:txBody>
      </p:sp>
      <p:sp>
        <p:nvSpPr>
          <p:cNvPr id="292" name="Shape 292"/>
          <p:cNvSpPr txBox="1"/>
          <p:nvPr/>
        </p:nvSpPr>
        <p:spPr>
          <a:xfrm>
            <a:off x="3228178" y="1179350"/>
            <a:ext cx="3096300" cy="831000"/>
          </a:xfrm>
          <a:prstGeom prst="rect">
            <a:avLst/>
          </a:prstGeom>
          <a:noFill/>
          <a:ln>
            <a:noFill/>
          </a:ln>
        </p:spPr>
        <p:txBody>
          <a:bodyPr anchorCtr="0" anchor="t" bIns="45700" lIns="91425" spcFirstLastPara="1" rIns="91425" wrap="square" tIns="45700">
            <a:noAutofit/>
          </a:bodyPr>
          <a:lstStyle/>
          <a:p>
            <a:pPr indent="-342900" lvl="0" marL="342900" rtl="0">
              <a:spcBef>
                <a:spcPts val="0"/>
              </a:spcBef>
              <a:spcAft>
                <a:spcPts val="0"/>
              </a:spcAft>
              <a:buNone/>
            </a:pPr>
            <a:r>
              <a:rPr b="1" lang="en-US" sz="1600">
                <a:solidFill>
                  <a:srgbClr val="3F3F3F"/>
                </a:solidFill>
              </a:rPr>
              <a:t>트로이</a:t>
            </a:r>
            <a:endParaRPr b="1" sz="1600">
              <a:solidFill>
                <a:schemeClr val="dk1"/>
              </a:solidFill>
            </a:endParaRPr>
          </a:p>
          <a:p>
            <a:pPr indent="0" lvl="0" marL="0" rtl="0">
              <a:spcBef>
                <a:spcPts val="0"/>
              </a:spcBef>
              <a:spcAft>
                <a:spcPts val="0"/>
              </a:spcAft>
              <a:buNone/>
            </a:pPr>
            <a:r>
              <a:t/>
            </a:r>
            <a:endParaRPr b="1" sz="1600"/>
          </a:p>
        </p:txBody>
      </p:sp>
      <p:sp>
        <p:nvSpPr>
          <p:cNvPr id="293" name="Shape 293"/>
          <p:cNvSpPr txBox="1"/>
          <p:nvPr/>
        </p:nvSpPr>
        <p:spPr>
          <a:xfrm>
            <a:off x="5307884" y="1768145"/>
            <a:ext cx="4176600" cy="528300"/>
          </a:xfrm>
          <a:prstGeom prst="rect">
            <a:avLst/>
          </a:prstGeom>
          <a:noFill/>
          <a:ln>
            <a:noFill/>
          </a:ln>
        </p:spPr>
        <p:txBody>
          <a:bodyPr anchorCtr="0" anchor="t" bIns="45700" lIns="91425" spcFirstLastPara="1" rIns="91425" wrap="square" tIns="45700">
            <a:noAutofit/>
          </a:bodyPr>
          <a:lstStyle/>
          <a:p>
            <a:pPr indent="0" lvl="0" marL="0" marR="0" rtl="0" algn="l">
              <a:lnSpc>
                <a:spcPct val="161904"/>
              </a:lnSpc>
              <a:spcBef>
                <a:spcPts val="0"/>
              </a:spcBef>
              <a:spcAft>
                <a:spcPts val="0"/>
              </a:spcAft>
              <a:buNone/>
            </a:pPr>
            <a:r>
              <a:rPr lang="en-US">
                <a:solidFill>
                  <a:srgbClr val="595959"/>
                </a:solidFill>
              </a:rPr>
              <a:t>i) 게임 속 등장하는 바이러스</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a:p>
            <a:pPr indent="0" lvl="0" marL="0" marR="0" rtl="0" algn="l">
              <a:lnSpc>
                <a:spcPct val="161904"/>
              </a:lnSpc>
              <a:spcBef>
                <a:spcPts val="0"/>
              </a:spcBef>
              <a:spcAft>
                <a:spcPts val="0"/>
              </a:spcAft>
              <a:buNone/>
            </a:pPr>
            <a:r>
              <a:rPr lang="en-US">
                <a:solidFill>
                  <a:srgbClr val="595959"/>
                </a:solidFill>
              </a:rPr>
              <a:t>ii) 주변환경에 어울리는 바리에이션으로 스테이지에 등장</a:t>
            </a:r>
            <a:endParaRPr>
              <a:solidFill>
                <a:srgbClr val="595959"/>
              </a:solidFill>
            </a:endParaRPr>
          </a:p>
          <a:p>
            <a:pPr indent="0" lvl="0" marL="0" marR="0" rtl="0" algn="l">
              <a:lnSpc>
                <a:spcPct val="161904"/>
              </a:lnSpc>
              <a:spcBef>
                <a:spcPts val="0"/>
              </a:spcBef>
              <a:spcAft>
                <a:spcPts val="0"/>
              </a:spcAft>
              <a:buNone/>
            </a:pPr>
            <a:r>
              <a:t/>
            </a:r>
            <a:endParaRPr>
              <a:solidFill>
                <a:srgbClr val="595959"/>
              </a:solidFill>
            </a:endParaRPr>
          </a:p>
        </p:txBody>
      </p:sp>
      <p:pic>
        <p:nvPicPr>
          <p:cNvPr id="294" name="Shape 294"/>
          <p:cNvPicPr preferRelativeResize="0"/>
          <p:nvPr/>
        </p:nvPicPr>
        <p:blipFill>
          <a:blip r:embed="rId3">
            <a:alphaModFix/>
          </a:blip>
          <a:stretch>
            <a:fillRect/>
          </a:stretch>
        </p:blipFill>
        <p:spPr>
          <a:xfrm>
            <a:off x="179491" y="1676578"/>
            <a:ext cx="4838928" cy="2721875"/>
          </a:xfrm>
          <a:prstGeom prst="rect">
            <a:avLst/>
          </a:prstGeom>
          <a:noFill/>
          <a:ln>
            <a:noFill/>
          </a:ln>
        </p:spPr>
      </p:pic>
      <p:pic>
        <p:nvPicPr>
          <p:cNvPr id="295" name="Shape 295"/>
          <p:cNvPicPr preferRelativeResize="0"/>
          <p:nvPr/>
        </p:nvPicPr>
        <p:blipFill>
          <a:blip r:embed="rId4">
            <a:alphaModFix/>
          </a:blip>
          <a:stretch>
            <a:fillRect/>
          </a:stretch>
        </p:blipFill>
        <p:spPr>
          <a:xfrm>
            <a:off x="179513" y="3606700"/>
            <a:ext cx="4838888" cy="2721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